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2" r:id="rId4"/>
    <p:sldId id="438" r:id="rId5"/>
    <p:sldId id="439" r:id="rId6"/>
    <p:sldId id="440" r:id="rId7"/>
    <p:sldId id="267" r:id="rId8"/>
    <p:sldId id="268" r:id="rId9"/>
    <p:sldId id="269" r:id="rId10"/>
    <p:sldId id="270" r:id="rId11"/>
    <p:sldId id="271" r:id="rId12"/>
    <p:sldId id="272" r:id="rId13"/>
    <p:sldId id="442" r:id="rId14"/>
    <p:sldId id="443" r:id="rId15"/>
    <p:sldId id="455" r:id="rId16"/>
    <p:sldId id="444" r:id="rId17"/>
    <p:sldId id="445" r:id="rId18"/>
    <p:sldId id="446" r:id="rId19"/>
    <p:sldId id="447" r:id="rId20"/>
    <p:sldId id="448" r:id="rId21"/>
    <p:sldId id="449" r:id="rId22"/>
    <p:sldId id="450" r:id="rId23"/>
    <p:sldId id="451" r:id="rId24"/>
    <p:sldId id="452" r:id="rId25"/>
    <p:sldId id="454" r:id="rId26"/>
    <p:sldId id="273" r:id="rId27"/>
    <p:sldId id="274" r:id="rId28"/>
    <p:sldId id="264" r:id="rId29"/>
    <p:sldId id="265" r:id="rId30"/>
    <p:sldId id="266" r:id="rId31"/>
    <p:sldId id="278" r:id="rId32"/>
    <p:sldId id="277"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457" r:id="rId52"/>
    <p:sldId id="458" r:id="rId53"/>
    <p:sldId id="459" r:id="rId54"/>
    <p:sldId id="460" r:id="rId55"/>
    <p:sldId id="461" r:id="rId56"/>
    <p:sldId id="462" r:id="rId57"/>
    <p:sldId id="463" r:id="rId58"/>
    <p:sldId id="464" r:id="rId59"/>
    <p:sldId id="297" r:id="rId60"/>
    <p:sldId id="298" r:id="rId61"/>
    <p:sldId id="299" r:id="rId62"/>
    <p:sldId id="300" r:id="rId63"/>
    <p:sldId id="301" r:id="rId64"/>
    <p:sldId id="302" r:id="rId65"/>
    <p:sldId id="303" r:id="rId66"/>
    <p:sldId id="304" r:id="rId67"/>
    <p:sldId id="305" r:id="rId68"/>
    <p:sldId id="307" r:id="rId69"/>
    <p:sldId id="306"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4" r:id="rId86"/>
    <p:sldId id="325" r:id="rId87"/>
    <p:sldId id="326" r:id="rId88"/>
    <p:sldId id="465" r:id="rId89"/>
    <p:sldId id="456" r:id="rId90"/>
    <p:sldId id="466" r:id="rId91"/>
    <p:sldId id="467" r:id="rId92"/>
    <p:sldId id="468" r:id="rId93"/>
    <p:sldId id="469" r:id="rId94"/>
    <p:sldId id="470" r:id="rId95"/>
    <p:sldId id="327" r:id="rId96"/>
    <p:sldId id="328" r:id="rId97"/>
    <p:sldId id="329" r:id="rId98"/>
    <p:sldId id="330" r:id="rId99"/>
    <p:sldId id="331" r:id="rId100"/>
    <p:sldId id="332" r:id="rId101"/>
    <p:sldId id="334" r:id="rId102"/>
    <p:sldId id="333" r:id="rId103"/>
    <p:sldId id="335" r:id="rId104"/>
    <p:sldId id="336" r:id="rId105"/>
    <p:sldId id="337" r:id="rId106"/>
    <p:sldId id="338" r:id="rId107"/>
    <p:sldId id="339" r:id="rId108"/>
    <p:sldId id="340" r:id="rId109"/>
    <p:sldId id="341" r:id="rId110"/>
    <p:sldId id="342" r:id="rId111"/>
    <p:sldId id="343" r:id="rId112"/>
    <p:sldId id="344" r:id="rId113"/>
    <p:sldId id="345" r:id="rId114"/>
    <p:sldId id="346" r:id="rId115"/>
    <p:sldId id="354" r:id="rId116"/>
    <p:sldId id="355" r:id="rId117"/>
    <p:sldId id="356" r:id="rId118"/>
    <p:sldId id="471" r:id="rId119"/>
    <p:sldId id="472" r:id="rId120"/>
    <p:sldId id="473" r:id="rId121"/>
    <p:sldId id="474" r:id="rId122"/>
    <p:sldId id="475" r:id="rId123"/>
    <p:sldId id="476" r:id="rId124"/>
    <p:sldId id="479" r:id="rId125"/>
    <p:sldId id="477" r:id="rId126"/>
    <p:sldId id="478" r:id="rId127"/>
    <p:sldId id="480" r:id="rId128"/>
    <p:sldId id="481" r:id="rId129"/>
    <p:sldId id="482" r:id="rId130"/>
    <p:sldId id="483" r:id="rId131"/>
    <p:sldId id="484" r:id="rId132"/>
    <p:sldId id="485" r:id="rId133"/>
    <p:sldId id="486" r:id="rId134"/>
    <p:sldId id="487" r:id="rId135"/>
    <p:sldId id="488" r:id="rId136"/>
    <p:sldId id="490" r:id="rId137"/>
    <p:sldId id="491" r:id="rId138"/>
    <p:sldId id="492" r:id="rId139"/>
    <p:sldId id="493" r:id="rId140"/>
    <p:sldId id="494" r:id="rId141"/>
    <p:sldId id="489" r:id="rId142"/>
    <p:sldId id="495" r:id="rId143"/>
    <p:sldId id="349" r:id="rId144"/>
    <p:sldId id="378" r:id="rId145"/>
    <p:sldId id="379" r:id="rId146"/>
    <p:sldId id="380" r:id="rId147"/>
    <p:sldId id="381" r:id="rId148"/>
    <p:sldId id="382" r:id="rId149"/>
    <p:sldId id="496" r:id="rId150"/>
    <p:sldId id="497" r:id="rId151"/>
    <p:sldId id="498" r:id="rId152"/>
    <p:sldId id="499" r:id="rId153"/>
    <p:sldId id="500" r:id="rId154"/>
    <p:sldId id="501" r:id="rId155"/>
    <p:sldId id="502" r:id="rId156"/>
    <p:sldId id="503" r:id="rId157"/>
    <p:sldId id="504" r:id="rId158"/>
    <p:sldId id="505" r:id="rId159"/>
    <p:sldId id="347" r:id="rId160"/>
    <p:sldId id="353" r:id="rId161"/>
    <p:sldId id="352" r:id="rId162"/>
    <p:sldId id="359" r:id="rId163"/>
    <p:sldId id="357" r:id="rId164"/>
    <p:sldId id="358" r:id="rId165"/>
    <p:sldId id="360" r:id="rId166"/>
    <p:sldId id="361" r:id="rId167"/>
    <p:sldId id="362" r:id="rId168"/>
    <p:sldId id="364" r:id="rId169"/>
    <p:sldId id="363" r:id="rId170"/>
    <p:sldId id="365" r:id="rId171"/>
    <p:sldId id="366" r:id="rId172"/>
    <p:sldId id="367" r:id="rId173"/>
    <p:sldId id="368" r:id="rId174"/>
    <p:sldId id="369" r:id="rId175"/>
    <p:sldId id="370" r:id="rId176"/>
    <p:sldId id="371" r:id="rId177"/>
    <p:sldId id="372" r:id="rId178"/>
    <p:sldId id="373" r:id="rId179"/>
    <p:sldId id="374" r:id="rId180"/>
    <p:sldId id="376" r:id="rId181"/>
    <p:sldId id="377" r:id="rId182"/>
    <p:sldId id="383" r:id="rId183"/>
    <p:sldId id="385" r:id="rId184"/>
    <p:sldId id="386" r:id="rId185"/>
    <p:sldId id="387" r:id="rId186"/>
    <p:sldId id="388" r:id="rId187"/>
    <p:sldId id="389" r:id="rId188"/>
    <p:sldId id="390" r:id="rId189"/>
    <p:sldId id="391" r:id="rId190"/>
    <p:sldId id="392" r:id="rId191"/>
    <p:sldId id="393" r:id="rId192"/>
    <p:sldId id="394" r:id="rId193"/>
    <p:sldId id="395" r:id="rId194"/>
    <p:sldId id="397" r:id="rId195"/>
    <p:sldId id="398" r:id="rId196"/>
    <p:sldId id="399" r:id="rId197"/>
    <p:sldId id="400" r:id="rId198"/>
    <p:sldId id="401" r:id="rId199"/>
    <p:sldId id="402" r:id="rId200"/>
    <p:sldId id="403" r:id="rId201"/>
    <p:sldId id="404" r:id="rId202"/>
    <p:sldId id="405" r:id="rId203"/>
    <p:sldId id="406" r:id="rId204"/>
    <p:sldId id="407" r:id="rId205"/>
    <p:sldId id="408" r:id="rId206"/>
    <p:sldId id="409" r:id="rId207"/>
    <p:sldId id="410" r:id="rId208"/>
    <p:sldId id="411" r:id="rId209"/>
    <p:sldId id="412" r:id="rId210"/>
    <p:sldId id="413" r:id="rId211"/>
    <p:sldId id="414" r:id="rId212"/>
    <p:sldId id="415" r:id="rId213"/>
    <p:sldId id="416" r:id="rId214"/>
    <p:sldId id="418" r:id="rId215"/>
    <p:sldId id="417" r:id="rId216"/>
    <p:sldId id="419" r:id="rId217"/>
    <p:sldId id="420" r:id="rId218"/>
    <p:sldId id="421" r:id="rId219"/>
    <p:sldId id="422" r:id="rId220"/>
    <p:sldId id="423" r:id="rId221"/>
    <p:sldId id="424" r:id="rId222"/>
    <p:sldId id="425" r:id="rId223"/>
    <p:sldId id="426" r:id="rId224"/>
    <p:sldId id="427" r:id="rId225"/>
    <p:sldId id="428" r:id="rId226"/>
    <p:sldId id="429" r:id="rId227"/>
    <p:sldId id="430" r:id="rId228"/>
    <p:sldId id="431" r:id="rId229"/>
    <p:sldId id="432" r:id="rId230"/>
    <p:sldId id="433" r:id="rId231"/>
    <p:sldId id="434" r:id="rId232"/>
    <p:sldId id="435" r:id="rId233"/>
    <p:sldId id="436" r:id="rId234"/>
    <p:sldId id="437" r:id="rId2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FD11-8EA1-835A-298E-99C1FF1CEF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7650F2-D47E-6837-1557-80E0DDE50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FB3317-5B43-89D4-4BB3-BE0137A38EB1}"/>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5" name="Footer Placeholder 4">
            <a:extLst>
              <a:ext uri="{FF2B5EF4-FFF2-40B4-BE49-F238E27FC236}">
                <a16:creationId xmlns:a16="http://schemas.microsoft.com/office/drawing/2014/main" id="{002071E5-8F4C-787B-D1BB-355F8CD08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C6200-0CD3-05E9-C57B-D09546D97AA3}"/>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3299984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184D-AB5B-2E7E-F935-FC193C716C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3AC399-62DF-A3B4-749D-D975247E6D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4D016C-DC1C-8603-8000-4B94ADAB2FC4}"/>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5" name="Footer Placeholder 4">
            <a:extLst>
              <a:ext uri="{FF2B5EF4-FFF2-40B4-BE49-F238E27FC236}">
                <a16:creationId xmlns:a16="http://schemas.microsoft.com/office/drawing/2014/main" id="{4E9CF7BD-A338-1C1F-E9EB-C099AADDB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03D2A-D447-668C-413F-E8191792880E}"/>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418965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749F5E-562E-BCC2-0BEE-D4CAB23282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B1BFA-4413-880E-72A9-02CC416B5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10D28-1BCD-D0EC-9D7B-A37AFFFA54FD}"/>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5" name="Footer Placeholder 4">
            <a:extLst>
              <a:ext uri="{FF2B5EF4-FFF2-40B4-BE49-F238E27FC236}">
                <a16:creationId xmlns:a16="http://schemas.microsoft.com/office/drawing/2014/main" id="{535C35C2-1899-1BE3-7F89-907604EB0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6754A-E106-23F7-CF9D-855BBEBEBEB1}"/>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41512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DCEC-24BC-9B09-9D4A-B2247662B1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CF97F-E990-30F9-232C-6C14B6120B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8B9A4-7F5D-C6DD-19E0-65C2902C6649}"/>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5" name="Footer Placeholder 4">
            <a:extLst>
              <a:ext uri="{FF2B5EF4-FFF2-40B4-BE49-F238E27FC236}">
                <a16:creationId xmlns:a16="http://schemas.microsoft.com/office/drawing/2014/main" id="{0E562C1A-5A9A-6137-5593-CB3A1AE82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B54F1-1F49-B927-1D74-72A90EEE5786}"/>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142156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420B-E916-C83A-A7BA-6F450D1A1B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F458C6-4D6D-493C-D1DA-3C3AD6E84D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8A452-6A8F-60EE-D403-A6730C5900B8}"/>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5" name="Footer Placeholder 4">
            <a:extLst>
              <a:ext uri="{FF2B5EF4-FFF2-40B4-BE49-F238E27FC236}">
                <a16:creationId xmlns:a16="http://schemas.microsoft.com/office/drawing/2014/main" id="{59CD5EBD-BC65-9696-EA40-B40946882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681F3-33EA-7120-B9F0-65CDCA6DCD50}"/>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271409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D5E-E157-BEA8-52EF-108C16A871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8C9B5-F800-508D-BB13-ED024ACA7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98F275-271C-9947-7EDA-9632FA9EB0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1BF29B-E50C-54E5-3A5B-DB4F1E48733C}"/>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6" name="Footer Placeholder 5">
            <a:extLst>
              <a:ext uri="{FF2B5EF4-FFF2-40B4-BE49-F238E27FC236}">
                <a16:creationId xmlns:a16="http://schemas.microsoft.com/office/drawing/2014/main" id="{770639DC-4BC5-A2E5-EA60-24E6F83272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A9783D-037C-1C2D-86F6-FFAF965D63F3}"/>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265239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1E99-61F6-D48C-622B-1BAC4B5E5C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DC38AC-96F7-7510-4C67-2FAB75D38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5BB5BE-94B9-17CF-2617-74839C099F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23BF92-45DE-0CA4-37F4-668BA8745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03F75-E16E-9C7D-F548-2B83B86552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31AD6D-18F4-E48C-83DB-CDF86C86B44C}"/>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8" name="Footer Placeholder 7">
            <a:extLst>
              <a:ext uri="{FF2B5EF4-FFF2-40B4-BE49-F238E27FC236}">
                <a16:creationId xmlns:a16="http://schemas.microsoft.com/office/drawing/2014/main" id="{267D9648-0E9B-2EE6-E708-A0B8C7560E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0D90D-6926-3CCF-C9C4-21108D1B8A17}"/>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228178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C439-66B7-8C68-F16F-2CC2F6B22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27CF5-9FD7-9B26-EB84-5D091200FD08}"/>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4" name="Footer Placeholder 3">
            <a:extLst>
              <a:ext uri="{FF2B5EF4-FFF2-40B4-BE49-F238E27FC236}">
                <a16:creationId xmlns:a16="http://schemas.microsoft.com/office/drawing/2014/main" id="{39B65DD1-638A-5514-8FE2-0AF53FE35B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8A8F70-5567-2CEB-D467-848567E314A6}"/>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287050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97749C-06B9-8946-5A21-B8290A9AC16B}"/>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3" name="Footer Placeholder 2">
            <a:extLst>
              <a:ext uri="{FF2B5EF4-FFF2-40B4-BE49-F238E27FC236}">
                <a16:creationId xmlns:a16="http://schemas.microsoft.com/office/drawing/2014/main" id="{389F136C-81EA-9870-3FBB-6E5D92802A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B4376D-50F0-D187-59C8-9615037497BD}"/>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249754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A924-D8D5-E73D-EE88-DEE6E9899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5883F-F605-0048-D2C7-914C90E29F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C606EC-764E-8D74-D25E-D5BC21A2F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DDA7E9-3A33-76C8-2252-640CE3359B65}"/>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6" name="Footer Placeholder 5">
            <a:extLst>
              <a:ext uri="{FF2B5EF4-FFF2-40B4-BE49-F238E27FC236}">
                <a16:creationId xmlns:a16="http://schemas.microsoft.com/office/drawing/2014/main" id="{6062CBD1-4886-0E1E-9DDD-177195E94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638CB-C243-3197-078D-C6DB3A7BA218}"/>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360301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FF62-B677-1C9A-E4D9-6CD135A1D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631736-0F9D-3F91-24D1-4BC0F40FB1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A60576-29D0-A372-6743-3A2F8488D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F1919-A1AF-1516-E35B-D2630915C4EF}"/>
              </a:ext>
            </a:extLst>
          </p:cNvPr>
          <p:cNvSpPr>
            <a:spLocks noGrp="1"/>
          </p:cNvSpPr>
          <p:nvPr>
            <p:ph type="dt" sz="half" idx="10"/>
          </p:nvPr>
        </p:nvSpPr>
        <p:spPr/>
        <p:txBody>
          <a:bodyPr/>
          <a:lstStyle/>
          <a:p>
            <a:fld id="{8AC5411A-8D30-440A-BFE7-E5749641C1BD}" type="datetimeFigureOut">
              <a:rPr lang="en-US" smtClean="0"/>
              <a:t>8/8/2024</a:t>
            </a:fld>
            <a:endParaRPr lang="en-US"/>
          </a:p>
        </p:txBody>
      </p:sp>
      <p:sp>
        <p:nvSpPr>
          <p:cNvPr id="6" name="Footer Placeholder 5">
            <a:extLst>
              <a:ext uri="{FF2B5EF4-FFF2-40B4-BE49-F238E27FC236}">
                <a16:creationId xmlns:a16="http://schemas.microsoft.com/office/drawing/2014/main" id="{4FB9FF7A-A8F1-09AF-0030-9C1FCD1A93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DC5CB6-C90F-4E74-0E99-88171B62F0BE}"/>
              </a:ext>
            </a:extLst>
          </p:cNvPr>
          <p:cNvSpPr>
            <a:spLocks noGrp="1"/>
          </p:cNvSpPr>
          <p:nvPr>
            <p:ph type="sldNum" sz="quarter" idx="12"/>
          </p:nvPr>
        </p:nvSpPr>
        <p:spPr/>
        <p:txBody>
          <a:bodyPr/>
          <a:lstStyle/>
          <a:p>
            <a:fld id="{E20D8639-E2C4-44FF-B243-88EBA693FA5B}" type="slidenum">
              <a:rPr lang="en-US" smtClean="0"/>
              <a:t>‹#›</a:t>
            </a:fld>
            <a:endParaRPr lang="en-US"/>
          </a:p>
        </p:txBody>
      </p:sp>
    </p:spTree>
    <p:extLst>
      <p:ext uri="{BB962C8B-B14F-4D97-AF65-F5344CB8AC3E}">
        <p14:creationId xmlns:p14="http://schemas.microsoft.com/office/powerpoint/2010/main" val="749928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BC82A3-5F65-ACED-5BE9-FE27958790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521F0C-1908-D854-037C-FD4D950A3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9212C-19F6-73D6-F6B2-241D227F1D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5411A-8D30-440A-BFE7-E5749641C1BD}" type="datetimeFigureOut">
              <a:rPr lang="en-US" smtClean="0"/>
              <a:t>8/8/2024</a:t>
            </a:fld>
            <a:endParaRPr lang="en-US"/>
          </a:p>
        </p:txBody>
      </p:sp>
      <p:sp>
        <p:nvSpPr>
          <p:cNvPr id="5" name="Footer Placeholder 4">
            <a:extLst>
              <a:ext uri="{FF2B5EF4-FFF2-40B4-BE49-F238E27FC236}">
                <a16:creationId xmlns:a16="http://schemas.microsoft.com/office/drawing/2014/main" id="{069477BA-9AE8-25A0-4814-92D415AC47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E7530C-947F-2446-574C-C27CA5982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D8639-E2C4-44FF-B243-88EBA693FA5B}" type="slidenum">
              <a:rPr lang="en-US" smtClean="0"/>
              <a:t>‹#›</a:t>
            </a:fld>
            <a:endParaRPr lang="en-US"/>
          </a:p>
        </p:txBody>
      </p:sp>
    </p:spTree>
    <p:extLst>
      <p:ext uri="{BB962C8B-B14F-4D97-AF65-F5344CB8AC3E}">
        <p14:creationId xmlns:p14="http://schemas.microsoft.com/office/powerpoint/2010/main" val="310217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wikipedia.org/wiki/%D8%AF%D8%A7%D8%AF%D9%87%E2%80%8C%DA%A9%D8%A7%D9%88%DB%8C" TargetMode="External"/><Relationship Id="rId2" Type="http://schemas.openxmlformats.org/officeDocument/2006/relationships/hyperlink" Target="https://fa.wikipedia.org/wiki/%D8%B9%D9%84%D9%88%D9%85_%DA%A9%D8%A7%D9%85%D9%BE%DB%8C%D9%88%D8%AA%D8%B1"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9529" y="1842053"/>
            <a:ext cx="9144000" cy="781878"/>
          </a:xfrm>
        </p:spPr>
        <p:txBody>
          <a:bodyPr>
            <a:normAutofit/>
          </a:bodyPr>
          <a:lstStyle/>
          <a:p>
            <a:r>
              <a:rPr lang="en-US" sz="4400" dirty="0">
                <a:latin typeface="Arial" panose="020B0604020202020204" pitchFamily="34" charset="0"/>
                <a:cs typeface="Arial" panose="020B0604020202020204" pitchFamily="34" charset="0"/>
              </a:rPr>
              <a:t>A review on Data Mining/Science</a:t>
            </a:r>
          </a:p>
        </p:txBody>
      </p:sp>
      <p:sp>
        <p:nvSpPr>
          <p:cNvPr id="3" name="Subtitle 2"/>
          <p:cNvSpPr>
            <a:spLocks noGrp="1"/>
          </p:cNvSpPr>
          <p:nvPr>
            <p:ph type="subTitle" idx="1"/>
          </p:nvPr>
        </p:nvSpPr>
        <p:spPr>
          <a:xfrm>
            <a:off x="1631577" y="2695528"/>
            <a:ext cx="9144000" cy="2051283"/>
          </a:xfrm>
        </p:spPr>
        <p:txBody>
          <a:bodyPr>
            <a:normAutofit/>
          </a:bodyPr>
          <a:lstStyle/>
          <a:p>
            <a:endParaRPr lang="en-US" b="1" dirty="0">
              <a:cs typeface="B Zar" panose="00000400000000000000" pitchFamily="2" charset="-78"/>
            </a:endParaRPr>
          </a:p>
          <a:p>
            <a:r>
              <a:rPr lang="fa-IR" b="1" dirty="0">
                <a:cs typeface="B Zar" panose="00000400000000000000" pitchFamily="2" charset="-78"/>
              </a:rPr>
              <a:t>امیر تیمور پاینده نجف آبادی</a:t>
            </a:r>
            <a:endParaRPr lang="en-US" dirty="0">
              <a:cs typeface="B Zar" panose="00000400000000000000" pitchFamily="2" charset="-78"/>
            </a:endParaRPr>
          </a:p>
        </p:txBody>
      </p:sp>
    </p:spTree>
    <p:extLst>
      <p:ext uri="{BB962C8B-B14F-4D97-AF65-F5344CB8AC3E}">
        <p14:creationId xmlns:p14="http://schemas.microsoft.com/office/powerpoint/2010/main" val="167908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F89DF8-77E4-0934-1CC9-64F37A810AAA}"/>
              </a:ext>
            </a:extLst>
          </p:cNvPr>
          <p:cNvSpPr>
            <a:spLocks noGrp="1"/>
          </p:cNvSpPr>
          <p:nvPr>
            <p:ph idx="1"/>
          </p:nvPr>
        </p:nvSpPr>
        <p:spPr>
          <a:xfrm>
            <a:off x="838200" y="993914"/>
            <a:ext cx="10515600" cy="5183049"/>
          </a:xfrm>
        </p:spPr>
        <p:txBody>
          <a:bodyPr/>
          <a:lstStyle/>
          <a:p>
            <a:pPr algn="just" rtl="1"/>
            <a:r>
              <a:rPr lang="fa-IR" dirty="0">
                <a:cs typeface="B Zar" panose="00000400000000000000" pitchFamily="2" charset="-78"/>
              </a:rPr>
              <a:t>مالکیت و توزیع داده ها: گاهی اوقات، داده های مورد نیاز برای تحلیل در یک مکان ذخیره نمی شود یا متعلق به یک سازمان نیستند. در عوض، داده ها از نظر جغرافیایی بین منابع متعلق به چندین نهاد توزیع شده اند. </a:t>
            </a:r>
          </a:p>
          <a:p>
            <a:pPr algn="just" rtl="1"/>
            <a:r>
              <a:rPr lang="fa-IR" dirty="0">
                <a:cs typeface="B Zar" panose="00000400000000000000" pitchFamily="2" charset="-78"/>
              </a:rPr>
              <a:t>برای استخراج دانش از این داده ها باید تکنیک های </a:t>
            </a:r>
            <a:r>
              <a:rPr lang="fa-IR" dirty="0">
                <a:highlight>
                  <a:srgbClr val="FFFF00"/>
                </a:highlight>
                <a:cs typeface="B Zar" panose="00000400000000000000" pitchFamily="2" charset="-78"/>
              </a:rPr>
              <a:t>تحلیل داده های توزیع شده</a:t>
            </a:r>
            <a:r>
              <a:rPr lang="fa-IR" dirty="0">
                <a:cs typeface="B Zar" panose="00000400000000000000" pitchFamily="2" charset="-78"/>
              </a:rPr>
              <a:t>، توسعه پیدا کنند. برخی از چالش های کلیدی که </a:t>
            </a:r>
            <a:r>
              <a:rPr lang="fa-IR" dirty="0">
                <a:highlight>
                  <a:srgbClr val="FFFF00"/>
                </a:highlight>
                <a:cs typeface="B Zar" panose="00000400000000000000" pitchFamily="2" charset="-78"/>
              </a:rPr>
              <a:t>الگوریتم های تحلیل داده های توزیع شده</a:t>
            </a:r>
            <a:r>
              <a:rPr lang="fa-IR" dirty="0">
                <a:cs typeface="B Zar" panose="00000400000000000000" pitchFamily="2" charset="-78"/>
              </a:rPr>
              <a:t>، با آن مواجه هستند عبارتنداز: </a:t>
            </a:r>
          </a:p>
          <a:p>
            <a:pPr lvl="1" algn="just" rtl="1"/>
            <a:r>
              <a:rPr lang="fa-IR" dirty="0">
                <a:cs typeface="B Zar" panose="00000400000000000000" pitchFamily="2" charset="-78"/>
              </a:rPr>
              <a:t>نحوه کاهش میزان ارتباط مورد نیاز برای انجام محاسبات توزیع شده،</a:t>
            </a:r>
          </a:p>
          <a:p>
            <a:pPr lvl="1" algn="just" rtl="1"/>
            <a:r>
              <a:rPr lang="fa-IR" dirty="0">
                <a:cs typeface="B Zar" panose="00000400000000000000" pitchFamily="2" charset="-78"/>
              </a:rPr>
              <a:t>نحوه ادغام موثر نتایج به دست آمده از منابع متعدد، </a:t>
            </a:r>
          </a:p>
          <a:p>
            <a:pPr lvl="1" algn="just" rtl="1"/>
            <a:r>
              <a:rPr lang="fa-IR" dirty="0">
                <a:cs typeface="B Zar" panose="00000400000000000000" pitchFamily="2" charset="-78"/>
              </a:rPr>
              <a:t>نحوه رسیدگی به مسائل امنیتی و حریم خصوصی داده ها</a:t>
            </a:r>
          </a:p>
          <a:p>
            <a:pPr algn="just" rtl="1"/>
            <a:r>
              <a:rPr lang="fa-IR" dirty="0">
                <a:highlight>
                  <a:srgbClr val="FFFF00"/>
                </a:highlight>
                <a:cs typeface="B Zar" panose="00000400000000000000" pitchFamily="2" charset="-78"/>
              </a:rPr>
              <a:t>روش برخورد علم داده یا داده کاوی:؟؟؟</a:t>
            </a:r>
          </a:p>
        </p:txBody>
      </p:sp>
      <p:sp>
        <p:nvSpPr>
          <p:cNvPr id="4" name="Title 1">
            <a:extLst>
              <a:ext uri="{FF2B5EF4-FFF2-40B4-BE49-F238E27FC236}">
                <a16:creationId xmlns:a16="http://schemas.microsoft.com/office/drawing/2014/main" id="{1C6F02AB-457D-DDE6-B85E-3A16C24F6955}"/>
              </a:ext>
            </a:extLst>
          </p:cNvPr>
          <p:cNvSpPr>
            <a:spLocks noGrp="1"/>
          </p:cNvSpPr>
          <p:nvPr>
            <p:ph type="title"/>
          </p:nvPr>
        </p:nvSpPr>
        <p:spPr>
          <a:xfrm>
            <a:off x="838200" y="365126"/>
            <a:ext cx="10515600" cy="628788"/>
          </a:xfrm>
        </p:spPr>
        <p:txBody>
          <a:bodyPr>
            <a:normAutofit fontScale="90000"/>
          </a:bodyPr>
          <a:lstStyle/>
          <a:p>
            <a:pPr algn="ctr" rtl="1"/>
            <a:r>
              <a:rPr lang="fa-IR" dirty="0">
                <a:cs typeface="B Zar" panose="00000400000000000000" pitchFamily="2" charset="-78"/>
              </a:rPr>
              <a:t>ادامه چالشها</a:t>
            </a:r>
            <a:endParaRPr lang="en-US" dirty="0">
              <a:cs typeface="B Zar" panose="00000400000000000000" pitchFamily="2" charset="-78"/>
            </a:endParaRPr>
          </a:p>
        </p:txBody>
      </p:sp>
    </p:spTree>
    <p:extLst>
      <p:ext uri="{BB962C8B-B14F-4D97-AF65-F5344CB8AC3E}">
        <p14:creationId xmlns:p14="http://schemas.microsoft.com/office/powerpoint/2010/main" val="567829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E51B4A-2D16-4CA2-2A5E-FDE0657FD0F6}"/>
              </a:ext>
            </a:extLst>
          </p:cNvPr>
          <p:cNvPicPr>
            <a:picLocks noChangeAspect="1"/>
          </p:cNvPicPr>
          <p:nvPr/>
        </p:nvPicPr>
        <p:blipFill>
          <a:blip r:embed="rId2"/>
          <a:stretch>
            <a:fillRect/>
          </a:stretch>
        </p:blipFill>
        <p:spPr>
          <a:xfrm>
            <a:off x="730819" y="543340"/>
            <a:ext cx="10639546" cy="5645426"/>
          </a:xfrm>
          <a:prstGeom prst="rect">
            <a:avLst/>
          </a:prstGeom>
        </p:spPr>
      </p:pic>
    </p:spTree>
    <p:extLst>
      <p:ext uri="{BB962C8B-B14F-4D97-AF65-F5344CB8AC3E}">
        <p14:creationId xmlns:p14="http://schemas.microsoft.com/office/powerpoint/2010/main" val="20323789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AC12-7FC1-28DC-D72B-DECCD1C972FA}"/>
              </a:ext>
            </a:extLst>
          </p:cNvPr>
          <p:cNvSpPr>
            <a:spLocks noGrp="1"/>
          </p:cNvSpPr>
          <p:nvPr>
            <p:ph type="title"/>
          </p:nvPr>
        </p:nvSpPr>
        <p:spPr>
          <a:xfrm>
            <a:off x="838200" y="365126"/>
            <a:ext cx="10515600" cy="315912"/>
          </a:xfrm>
        </p:spPr>
        <p:txBody>
          <a:bodyPr>
            <a:normAutofit fontScale="90000"/>
          </a:bodyPr>
          <a:lstStyle/>
          <a:p>
            <a:pPr algn="ctr" rtl="1"/>
            <a:r>
              <a:rPr lang="fa-IR" dirty="0">
                <a:cs typeface="B Zar" panose="00000400000000000000" pitchFamily="2" charset="-78"/>
              </a:rPr>
              <a:t>سنجش شباهت و عدم تشابه </a:t>
            </a:r>
            <a:endParaRPr lang="en-US" dirty="0"/>
          </a:p>
        </p:txBody>
      </p:sp>
      <p:sp>
        <p:nvSpPr>
          <p:cNvPr id="3" name="Content Placeholder 2">
            <a:extLst>
              <a:ext uri="{FF2B5EF4-FFF2-40B4-BE49-F238E27FC236}">
                <a16:creationId xmlns:a16="http://schemas.microsoft.com/office/drawing/2014/main" id="{19271604-B8B0-4891-8608-E15AD328B29C}"/>
              </a:ext>
            </a:extLst>
          </p:cNvPr>
          <p:cNvSpPr>
            <a:spLocks noGrp="1"/>
          </p:cNvSpPr>
          <p:nvPr>
            <p:ph idx="1"/>
          </p:nvPr>
        </p:nvSpPr>
        <p:spPr>
          <a:xfrm>
            <a:off x="838200" y="901148"/>
            <a:ext cx="10515600" cy="5275815"/>
          </a:xfrm>
        </p:spPr>
        <p:txBody>
          <a:bodyPr/>
          <a:lstStyle/>
          <a:p>
            <a:pPr algn="just" rtl="1"/>
            <a:r>
              <a:rPr lang="fa-IR" dirty="0">
                <a:cs typeface="B Zar" panose="00000400000000000000" pitchFamily="2" charset="-78"/>
              </a:rPr>
              <a:t>شباهت و عدم تشابه مهم هستند زیرا توسط تعدادی از تکنیک های داده کاوی مانند خوشه بندی، طبقه بندی نزدیکترین همسایه و تشخیص ناهنجاری استفاده می شوند. </a:t>
            </a:r>
          </a:p>
          <a:p>
            <a:pPr algn="just" rtl="1"/>
            <a:r>
              <a:rPr lang="fa-IR" dirty="0">
                <a:cs typeface="B Zar" panose="00000400000000000000" pitchFamily="2" charset="-78"/>
              </a:rPr>
              <a:t>در بسیاری از موارد، پس از محاسبه این شباهت ها یا تفاوت ها، به مجموعه داده های اولیه نیازی نیست. </a:t>
            </a:r>
          </a:p>
          <a:p>
            <a:pPr algn="just" rtl="1"/>
            <a:r>
              <a:rPr lang="fa-IR" dirty="0">
                <a:cs typeface="B Zar" panose="00000400000000000000" pitchFamily="2" charset="-78"/>
              </a:rPr>
              <a:t>چنین رویکردهایی را می توان به عنوان تبدیل داده ها به فضای مشابه (عدم شباهت) و سپس انجام تحلیل مشاهده کرد. </a:t>
            </a:r>
          </a:p>
          <a:p>
            <a:pPr marL="0" marR="0" algn="just" rtl="1">
              <a:lnSpc>
                <a:spcPct val="107000"/>
              </a:lnSpc>
              <a:spcBef>
                <a:spcPts val="0"/>
              </a:spcBef>
              <a:spcAft>
                <a:spcPts val="800"/>
              </a:spcAft>
            </a:pPr>
            <a:r>
              <a:rPr lang="ar-SA" dirty="0">
                <a:cs typeface="B Zar" panose="00000400000000000000" pitchFamily="2" charset="-78"/>
              </a:rPr>
              <a:t>ابتدا با تعاریف سطح بالا از شباهت و عدم تشابه، و چگونگی ارتباط آنها، شروع می کنیم.</a:t>
            </a:r>
            <a:endParaRPr lang="en-US" dirty="0">
              <a:cs typeface="B Zar" panose="00000400000000000000" pitchFamily="2" charset="-78"/>
            </a:endParaRPr>
          </a:p>
          <a:p>
            <a:pPr marL="0" marR="0" algn="just" rtl="1">
              <a:lnSpc>
                <a:spcPct val="107000"/>
              </a:lnSpc>
              <a:spcBef>
                <a:spcPts val="0"/>
              </a:spcBef>
              <a:spcAft>
                <a:spcPts val="800"/>
              </a:spcAft>
            </a:pPr>
            <a:r>
              <a:rPr lang="ar-SA" dirty="0">
                <a:cs typeface="B Zar" panose="00000400000000000000" pitchFamily="2" charset="-78"/>
              </a:rPr>
              <a:t>برای راحتی، اصطلاح </a:t>
            </a:r>
            <a:r>
              <a:rPr lang="ar-SA" dirty="0">
                <a:solidFill>
                  <a:srgbClr val="FF0000"/>
                </a:solidFill>
                <a:cs typeface="B Zar" panose="00000400000000000000" pitchFamily="2" charset="-78"/>
              </a:rPr>
              <a:t>نزدیکی</a:t>
            </a:r>
            <a:r>
              <a:rPr lang="ar-SA" dirty="0">
                <a:cs typeface="B Zar" panose="00000400000000000000" pitchFamily="2" charset="-78"/>
              </a:rPr>
              <a:t> (</a:t>
            </a:r>
            <a:r>
              <a:rPr lang="en-US" dirty="0">
                <a:cs typeface="B Zar" panose="00000400000000000000" pitchFamily="2" charset="-78"/>
              </a:rPr>
              <a:t>proximity</a:t>
            </a:r>
            <a:r>
              <a:rPr lang="ar-SA" dirty="0">
                <a:cs typeface="B Zar" panose="00000400000000000000" pitchFamily="2" charset="-78"/>
              </a:rPr>
              <a:t>) برای اشاره به شباهت یا عدم تشابه استفاده می شود. </a:t>
            </a:r>
            <a:endParaRPr lang="en-US" dirty="0">
              <a:cs typeface="B Zar" panose="00000400000000000000" pitchFamily="2" charset="-78"/>
            </a:endParaRPr>
          </a:p>
          <a:p>
            <a:pPr marL="0" marR="0" algn="just" rtl="1">
              <a:lnSpc>
                <a:spcPct val="107000"/>
              </a:lnSpc>
              <a:spcBef>
                <a:spcPts val="0"/>
              </a:spcBef>
              <a:spcAft>
                <a:spcPts val="800"/>
              </a:spcAft>
            </a:pPr>
            <a:r>
              <a:rPr lang="ar-SA" dirty="0">
                <a:cs typeface="B Zar" panose="00000400000000000000" pitchFamily="2" charset="-78"/>
              </a:rPr>
              <a:t>از آنجایی که نزدیکی بین دو شی تابعی از نزدیکی بین ویژگی های متناظر دو شی است، ابتدا نحوه اندازه گیری مجاورت بین اشیایی که فقط یک ویژگی دارند را شرح می دهیم</a:t>
            </a:r>
            <a:r>
              <a:rPr lang="en-US" dirty="0">
                <a:cs typeface="B Zar" panose="00000400000000000000" pitchFamily="2" charset="-78"/>
              </a:rPr>
              <a:t>.</a:t>
            </a:r>
          </a:p>
          <a:p>
            <a:pPr algn="just" rtl="1"/>
            <a:endParaRPr lang="en-US" dirty="0">
              <a:cs typeface="B Zar" panose="00000400000000000000" pitchFamily="2" charset="-78"/>
            </a:endParaRPr>
          </a:p>
        </p:txBody>
      </p:sp>
    </p:spTree>
    <p:extLst>
      <p:ext uri="{BB962C8B-B14F-4D97-AF65-F5344CB8AC3E}">
        <p14:creationId xmlns:p14="http://schemas.microsoft.com/office/powerpoint/2010/main" val="32199250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188D18-3493-F0CC-07BB-A322E437EF8B}"/>
              </a:ext>
            </a:extLst>
          </p:cNvPr>
          <p:cNvSpPr>
            <a:spLocks noGrp="1"/>
          </p:cNvSpPr>
          <p:nvPr>
            <p:ph idx="1"/>
          </p:nvPr>
        </p:nvSpPr>
        <p:spPr>
          <a:xfrm>
            <a:off x="838200" y="251791"/>
            <a:ext cx="10515600" cy="5925172"/>
          </a:xfrm>
        </p:spPr>
        <p:txBody>
          <a:bodyPr/>
          <a:lstStyle/>
          <a:p>
            <a:pPr algn="r" rtl="1"/>
            <a:r>
              <a:rPr lang="fa-IR" dirty="0">
                <a:cs typeface="B Zar" panose="00000400000000000000" pitchFamily="2" charset="-78"/>
              </a:rPr>
              <a:t>این شامل معیارهایی مانند:</a:t>
            </a:r>
          </a:p>
          <a:p>
            <a:pPr algn="r" rtl="1"/>
            <a:r>
              <a:rPr lang="fa-IR" dirty="0">
                <a:cs typeface="B Zar" panose="00000400000000000000" pitchFamily="2" charset="-78"/>
              </a:rPr>
              <a:t>اندازه‌های شباهت ژاکارد و کسینوس است که برای داده‌های پراکنده، مانند اسناد، </a:t>
            </a:r>
          </a:p>
          <a:p>
            <a:pPr algn="r" rtl="1"/>
            <a:r>
              <a:rPr lang="fa-IR" dirty="0">
                <a:cs typeface="B Zar" panose="00000400000000000000" pitchFamily="2" charset="-78"/>
              </a:rPr>
              <a:t>همبستگی و فاصله اقلیدسی مفید هستند، که برای داده‌های غیر پراکنده (چگال) مانند سری‌های زمانی یا چندگانه مفید هستند. </a:t>
            </a:r>
          </a:p>
          <a:p>
            <a:pPr algn="r" rtl="1"/>
            <a:r>
              <a:rPr lang="fa-IR" dirty="0">
                <a:cs typeface="B Zar" panose="00000400000000000000" pitchFamily="2" charset="-78"/>
              </a:rPr>
              <a:t>نقاط بعدی ما همچنین اطلاعات متقابل را در نظر می گیریم، که می تواند برای بسیاری از انواع داده ها اعمال شود و برای تشخیص روابط غیرخطی خوب است. </a:t>
            </a:r>
          </a:p>
          <a:p>
            <a:pPr algn="r" rtl="1"/>
            <a:r>
              <a:rPr lang="fa-IR" dirty="0">
                <a:cs typeface="B Zar" panose="00000400000000000000" pitchFamily="2" charset="-78"/>
              </a:rPr>
              <a:t>در این بحث، ما خود را به اشیایی با انواع ویژگی‌های نسبتاً همگن، معمولاً باینری یا پیوسته محدود می‌کنیم.</a:t>
            </a:r>
            <a:endParaRPr lang="en-US" dirty="0">
              <a:cs typeface="B Zar" panose="00000400000000000000" pitchFamily="2" charset="-78"/>
            </a:endParaRPr>
          </a:p>
        </p:txBody>
      </p:sp>
    </p:spTree>
    <p:extLst>
      <p:ext uri="{BB962C8B-B14F-4D97-AF65-F5344CB8AC3E}">
        <p14:creationId xmlns:p14="http://schemas.microsoft.com/office/powerpoint/2010/main" val="2081437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C70414-FF1D-86D8-B954-84EF55B7E413}"/>
              </a:ext>
            </a:extLst>
          </p:cNvPr>
          <p:cNvSpPr>
            <a:spLocks noGrp="1"/>
          </p:cNvSpPr>
          <p:nvPr>
            <p:ph idx="1"/>
          </p:nvPr>
        </p:nvSpPr>
        <p:spPr>
          <a:xfrm>
            <a:off x="838200" y="609600"/>
            <a:ext cx="10515600" cy="5567363"/>
          </a:xfrm>
        </p:spPr>
        <p:txBody>
          <a:bodyPr/>
          <a:lstStyle/>
          <a:p>
            <a:pPr algn="just" rtl="1"/>
            <a:r>
              <a:rPr lang="fa-IR" dirty="0">
                <a:solidFill>
                  <a:srgbClr val="FF0000"/>
                </a:solidFill>
                <a:cs typeface="B Zar" panose="00000400000000000000" pitchFamily="2" charset="-78"/>
              </a:rPr>
              <a:t>شباهت</a:t>
            </a:r>
            <a:r>
              <a:rPr lang="fa-IR" dirty="0">
                <a:cs typeface="B Zar" panose="00000400000000000000" pitchFamily="2" charset="-78"/>
              </a:rPr>
              <a:t> بین دو شی یک معیار عددی برای درجه یکسانی دو جسم است. </a:t>
            </a:r>
          </a:p>
          <a:p>
            <a:pPr algn="just" rtl="1"/>
            <a:r>
              <a:rPr lang="fa-IR" dirty="0">
                <a:cs typeface="B Zar" panose="00000400000000000000" pitchFamily="2" charset="-78"/>
              </a:rPr>
              <a:t>در نتیجه، شباهت ها برای جفت اشیایی که بیشتر شبیه هم هستند، بیشتر است. </a:t>
            </a:r>
          </a:p>
          <a:p>
            <a:pPr algn="just" rtl="1"/>
            <a:r>
              <a:rPr lang="fa-IR" dirty="0">
                <a:cs typeface="B Zar" panose="00000400000000000000" pitchFamily="2" charset="-78"/>
              </a:rPr>
              <a:t>شباهت ها معمولاً غیر منفی هستند و اغلب بین 0 (بدون شباهت) و 1 (شباهت کامل) هستند.</a:t>
            </a:r>
          </a:p>
          <a:p>
            <a:pPr algn="just" rtl="1"/>
            <a:endParaRPr lang="fa-IR" dirty="0">
              <a:cs typeface="B Zar" panose="00000400000000000000" pitchFamily="2" charset="-78"/>
            </a:endParaRPr>
          </a:p>
          <a:p>
            <a:pPr algn="just" rtl="1"/>
            <a:r>
              <a:rPr lang="fa-IR" dirty="0">
                <a:solidFill>
                  <a:srgbClr val="FF0000"/>
                </a:solidFill>
                <a:cs typeface="B Zar" panose="00000400000000000000" pitchFamily="2" charset="-78"/>
              </a:rPr>
              <a:t>عدم تشابه </a:t>
            </a:r>
            <a:r>
              <a:rPr lang="fa-IR" dirty="0">
                <a:cs typeface="B Zar" panose="00000400000000000000" pitchFamily="2" charset="-78"/>
              </a:rPr>
              <a:t>بین دو شی یک معیار عددی برای درجه متفاوت بودن دو جسم است.</a:t>
            </a:r>
          </a:p>
          <a:p>
            <a:pPr algn="just" rtl="1"/>
            <a:r>
              <a:rPr lang="fa-IR" dirty="0">
                <a:cs typeface="B Zar" panose="00000400000000000000" pitchFamily="2" charset="-78"/>
              </a:rPr>
              <a:t>عدم تشابه برای جفت اشیاء مشابه کمتر است. </a:t>
            </a:r>
          </a:p>
          <a:p>
            <a:pPr algn="just" rtl="1"/>
            <a:r>
              <a:rPr lang="fa-IR" dirty="0">
                <a:cs typeface="B Zar" panose="00000400000000000000" pitchFamily="2" charset="-78"/>
              </a:rPr>
              <a:t>اغلب، اصطلاح فاصله به عنوان مترادف برای عدم تشابه استفاده می شود، </a:t>
            </a:r>
          </a:p>
          <a:p>
            <a:pPr algn="just" rtl="1"/>
            <a:r>
              <a:rPr lang="fa-IR" dirty="0">
                <a:cs typeface="B Zar" panose="00000400000000000000" pitchFamily="2" charset="-78"/>
              </a:rPr>
              <a:t>گاهی اوقات تفاوت‌ها در بازه [0، 1] قرار می‌گیرند، اما معمولاً بین 0 تا ∞ نیز متغیر است.</a:t>
            </a:r>
            <a:endParaRPr lang="en-US" dirty="0">
              <a:cs typeface="B Zar" panose="00000400000000000000" pitchFamily="2" charset="-78"/>
            </a:endParaRPr>
          </a:p>
        </p:txBody>
      </p:sp>
    </p:spTree>
    <p:extLst>
      <p:ext uri="{BB962C8B-B14F-4D97-AF65-F5344CB8AC3E}">
        <p14:creationId xmlns:p14="http://schemas.microsoft.com/office/powerpoint/2010/main" val="1953569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17F6-3276-2F56-27D2-614A5CACB9ED}"/>
              </a:ext>
            </a:extLst>
          </p:cNvPr>
          <p:cNvSpPr>
            <a:spLocks noGrp="1"/>
          </p:cNvSpPr>
          <p:nvPr>
            <p:ph type="title"/>
          </p:nvPr>
        </p:nvSpPr>
        <p:spPr>
          <a:xfrm>
            <a:off x="838200" y="365126"/>
            <a:ext cx="10515600" cy="628788"/>
          </a:xfrm>
        </p:spPr>
        <p:txBody>
          <a:bodyPr>
            <a:normAutofit fontScale="90000"/>
          </a:bodyPr>
          <a:lstStyle/>
          <a:p>
            <a:pPr algn="ctr" rtl="1"/>
            <a:r>
              <a:rPr lang="fa-IR" dirty="0">
                <a:cs typeface="B Zar" panose="00000400000000000000" pitchFamily="2" charset="-78"/>
              </a:rPr>
              <a:t>شباهت و عدم تشابه بین صفات ساده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E99720E3-93A2-4A35-9A77-759A66A6F4FA}"/>
              </a:ext>
            </a:extLst>
          </p:cNvPr>
          <p:cNvSpPr>
            <a:spLocks noGrp="1"/>
          </p:cNvSpPr>
          <p:nvPr>
            <p:ph idx="1"/>
          </p:nvPr>
        </p:nvSpPr>
        <p:spPr>
          <a:xfrm>
            <a:off x="838200" y="1179443"/>
            <a:ext cx="10515600" cy="4997520"/>
          </a:xfrm>
        </p:spPr>
        <p:txBody>
          <a:bodyPr/>
          <a:lstStyle/>
          <a:p>
            <a:pPr algn="just" rtl="1"/>
            <a:r>
              <a:rPr lang="fa-IR" dirty="0">
                <a:cs typeface="B Zar" panose="00000400000000000000" pitchFamily="2" charset="-78"/>
              </a:rPr>
              <a:t>نزدیکی اشیاء با چند ویژگی معمولاً با ترکیب نزدیکی ویژگی‌های منفرد تعریف می‌شود</a:t>
            </a:r>
          </a:p>
          <a:p>
            <a:pPr algn="just" rtl="1"/>
            <a:r>
              <a:rPr lang="fa-IR" dirty="0">
                <a:cs typeface="B Zar" panose="00000400000000000000" pitchFamily="2" charset="-78"/>
              </a:rPr>
              <a:t>بنابراین، ابتدا نزدیکی بین اشیاء دارای یک ویژگی واحد را مورد بحث قرار می‌دهیم.</a:t>
            </a:r>
          </a:p>
          <a:p>
            <a:pPr algn="just" rtl="1"/>
            <a:r>
              <a:rPr lang="fa-IR" dirty="0">
                <a:cs typeface="B Zar" panose="00000400000000000000" pitchFamily="2" charset="-78"/>
              </a:rPr>
              <a:t> اشیایی را در نظر بگیرید که با یک ویژگی اسمی توصیف شده اند. شباهت دو شیء به چه معناست؟</a:t>
            </a:r>
          </a:p>
          <a:p>
            <a:pPr algn="just" rtl="1"/>
            <a:r>
              <a:rPr lang="fa-IR" dirty="0">
                <a:cs typeface="B Zar" panose="00000400000000000000" pitchFamily="2" charset="-78"/>
              </a:rPr>
              <a:t> از آنجایی که صفات اسمی فقط اطلاعاتی را در مورد متمایز بودن اشیاء می‌رسانند، تنها چیزی که می‌توانیم بگوییم این است که دو شی یا ارزش یکسانی دارند یا ندارند.</a:t>
            </a:r>
          </a:p>
          <a:p>
            <a:pPr algn="just" rtl="1"/>
            <a:r>
              <a:rPr lang="fa-IR" dirty="0">
                <a:cs typeface="B Zar" panose="00000400000000000000" pitchFamily="2" charset="-78"/>
              </a:rPr>
              <a:t> از این رو، در این مورد شباهت به طور سنتی به عنوان 1 در صورتی که مقادیر ویژگی مطابقت داشته باشند، و در غیر این صورت 0 تعریف می شود. </a:t>
            </a:r>
          </a:p>
          <a:p>
            <a:pPr algn="just" rtl="1"/>
            <a:r>
              <a:rPr lang="fa-IR" dirty="0">
                <a:cs typeface="B Zar" panose="00000400000000000000" pitchFamily="2" charset="-78"/>
              </a:rPr>
              <a:t>یک عدم تشابه به صورت معکوس تعریف می شود: 0 اگر مقادیر مشخصه مطابقت داشته باشند و 1 اگر با هم مطابقت ندارند.</a:t>
            </a:r>
            <a:endParaRPr lang="en-US" dirty="0">
              <a:cs typeface="B Zar" panose="00000400000000000000" pitchFamily="2" charset="-78"/>
            </a:endParaRPr>
          </a:p>
        </p:txBody>
      </p:sp>
    </p:spTree>
    <p:extLst>
      <p:ext uri="{BB962C8B-B14F-4D97-AF65-F5344CB8AC3E}">
        <p14:creationId xmlns:p14="http://schemas.microsoft.com/office/powerpoint/2010/main" val="19535868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43CEC-2B16-08D9-98E4-AEBFA4AD232C}"/>
              </a:ext>
            </a:extLst>
          </p:cNvPr>
          <p:cNvSpPr>
            <a:spLocks noGrp="1"/>
          </p:cNvSpPr>
          <p:nvPr>
            <p:ph idx="1"/>
          </p:nvPr>
        </p:nvSpPr>
        <p:spPr>
          <a:xfrm>
            <a:off x="838200" y="238539"/>
            <a:ext cx="10515600" cy="5938424"/>
          </a:xfrm>
        </p:spPr>
        <p:txBody>
          <a:bodyPr>
            <a:normAutofit/>
          </a:bodyPr>
          <a:lstStyle/>
          <a:p>
            <a:pPr algn="just" rtl="1"/>
            <a:r>
              <a:rPr lang="fa-IR" dirty="0">
                <a:cs typeface="B Zar" panose="00000400000000000000" pitchFamily="2" charset="-78"/>
              </a:rPr>
              <a:t>برای اشیاء با یک ویژگی ترتیبی، وضعیت پیچیده تر است </a:t>
            </a:r>
            <a:endParaRPr lang="en-US" dirty="0">
              <a:cs typeface="B Zar" panose="00000400000000000000" pitchFamily="2" charset="-78"/>
            </a:endParaRPr>
          </a:p>
          <a:p>
            <a:pPr algn="just" rtl="1"/>
            <a:r>
              <a:rPr lang="fa-IR" dirty="0">
                <a:cs typeface="B Zar" panose="00000400000000000000" pitchFamily="2" charset="-78"/>
              </a:rPr>
              <a:t>زیرا اطلاعات مربوط به ترتیب باید در نظر گرفته شود. </a:t>
            </a:r>
            <a:endParaRPr lang="en-US" dirty="0">
              <a:cs typeface="B Zar" panose="00000400000000000000" pitchFamily="2" charset="-78"/>
            </a:endParaRPr>
          </a:p>
          <a:p>
            <a:pPr algn="just" rtl="1"/>
            <a:r>
              <a:rPr lang="fa-IR" dirty="0">
                <a:cs typeface="B Zar" panose="00000400000000000000" pitchFamily="2" charset="-78"/>
              </a:rPr>
              <a:t>ویژگی‌ای را در نظر بگیرید که کیفیت یک محصول را اندازه‌گیری می‌کند، </a:t>
            </a:r>
            <a:endParaRPr lang="en-US" dirty="0">
              <a:cs typeface="B Zar" panose="00000400000000000000" pitchFamily="2" charset="-78"/>
            </a:endParaRPr>
          </a:p>
          <a:p>
            <a:pPr algn="just" rtl="1"/>
            <a:r>
              <a:rPr lang="fa-IR" dirty="0">
                <a:cs typeface="B Zar" panose="00000400000000000000" pitchFamily="2" charset="-78"/>
              </a:rPr>
              <a:t>مثلاً یک آب نبات، در مقیاس {</a:t>
            </a:r>
            <a:r>
              <a:rPr lang="fa-IR" dirty="0">
                <a:solidFill>
                  <a:srgbClr val="FF0000"/>
                </a:solidFill>
                <a:cs typeface="B Zar" panose="00000400000000000000" pitchFamily="2" charset="-78"/>
              </a:rPr>
              <a:t>ضعیف، منصفانه، قابل قبول، خوب، فوق‌العاده</a:t>
            </a:r>
            <a:r>
              <a:rPr lang="fa-IR" dirty="0">
                <a:cs typeface="B Zar" panose="00000400000000000000" pitchFamily="2" charset="-78"/>
              </a:rPr>
              <a:t>}. </a:t>
            </a:r>
            <a:endParaRPr lang="en-US" dirty="0">
              <a:cs typeface="B Zar" panose="00000400000000000000" pitchFamily="2" charset="-78"/>
            </a:endParaRPr>
          </a:p>
          <a:p>
            <a:pPr algn="just" rtl="1"/>
            <a:r>
              <a:rPr lang="fa-IR" dirty="0">
                <a:cs typeface="B Zar" panose="00000400000000000000" pitchFamily="2" charset="-78"/>
              </a:rPr>
              <a:t>منطقی به نظر می رسد که محصول، </a:t>
            </a:r>
            <a:r>
              <a:rPr lang="en-US" dirty="0">
                <a:cs typeface="B Zar" panose="00000400000000000000" pitchFamily="2" charset="-78"/>
              </a:rPr>
              <a:t>P1، </a:t>
            </a:r>
            <a:r>
              <a:rPr lang="fa-IR" dirty="0">
                <a:cs typeface="B Zar" panose="00000400000000000000" pitchFamily="2" charset="-78"/>
              </a:rPr>
              <a:t>که دارای رتبه </a:t>
            </a:r>
            <a:r>
              <a:rPr lang="fa-IR" dirty="0">
                <a:solidFill>
                  <a:srgbClr val="FF0000"/>
                </a:solidFill>
                <a:cs typeface="B Zar" panose="00000400000000000000" pitchFamily="2" charset="-78"/>
              </a:rPr>
              <a:t>فوق العاده </a:t>
            </a:r>
            <a:r>
              <a:rPr lang="fa-IR" dirty="0">
                <a:cs typeface="B Zar" panose="00000400000000000000" pitchFamily="2" charset="-78"/>
              </a:rPr>
              <a:t>است، به محصول </a:t>
            </a:r>
            <a:r>
              <a:rPr lang="en-US" dirty="0">
                <a:cs typeface="B Zar" panose="00000400000000000000" pitchFamily="2" charset="-78"/>
              </a:rPr>
              <a:t>P2 </a:t>
            </a:r>
            <a:r>
              <a:rPr lang="fa-IR" dirty="0">
                <a:cs typeface="B Zar" panose="00000400000000000000" pitchFamily="2" charset="-78"/>
              </a:rPr>
              <a:t>که دارای رتبه </a:t>
            </a:r>
            <a:r>
              <a:rPr lang="fa-IR" dirty="0">
                <a:solidFill>
                  <a:srgbClr val="FF0000"/>
                </a:solidFill>
                <a:cs typeface="B Zar" panose="00000400000000000000" pitchFamily="2" charset="-78"/>
              </a:rPr>
              <a:t>خوب</a:t>
            </a:r>
            <a:r>
              <a:rPr lang="fa-IR" dirty="0">
                <a:cs typeface="B Zar" panose="00000400000000000000" pitchFamily="2" charset="-78"/>
              </a:rPr>
              <a:t> است، نزدیک تر باشد تا محصول </a:t>
            </a:r>
            <a:r>
              <a:rPr lang="en-US" dirty="0">
                <a:cs typeface="B Zar" panose="00000400000000000000" pitchFamily="2" charset="-78"/>
              </a:rPr>
              <a:t>P3 </a:t>
            </a:r>
            <a:r>
              <a:rPr lang="fa-IR" dirty="0">
                <a:cs typeface="B Zar" panose="00000400000000000000" pitchFamily="2" charset="-78"/>
              </a:rPr>
              <a:t>که دارای رتبه </a:t>
            </a:r>
            <a:r>
              <a:rPr lang="fa-IR" dirty="0">
                <a:solidFill>
                  <a:srgbClr val="FF0000"/>
                </a:solidFill>
                <a:cs typeface="B Zar" panose="00000400000000000000" pitchFamily="2" charset="-78"/>
              </a:rPr>
              <a:t>قابل قبول</a:t>
            </a:r>
            <a:r>
              <a:rPr lang="en-US" dirty="0">
                <a:solidFill>
                  <a:srgbClr val="FF0000"/>
                </a:solidFill>
                <a:cs typeface="B Zar" panose="00000400000000000000" pitchFamily="2" charset="-78"/>
              </a:rPr>
              <a:t> </a:t>
            </a:r>
            <a:r>
              <a:rPr lang="fa-IR" dirty="0">
                <a:cs typeface="B Zar" panose="00000400000000000000" pitchFamily="2" charset="-78"/>
              </a:rPr>
              <a:t>است. </a:t>
            </a:r>
          </a:p>
          <a:p>
            <a:pPr algn="just" rtl="1"/>
            <a:r>
              <a:rPr lang="fa-IR" dirty="0">
                <a:cs typeface="B Zar" panose="00000400000000000000" pitchFamily="2" charset="-78"/>
              </a:rPr>
              <a:t>برای کمی کردن این مشاهدات، مقادیر صفت ترتیبی اغلب به اعداد صحیح متوالی نگاشت می شوند که از 0 یا 1 شروع می شوند، </a:t>
            </a:r>
          </a:p>
          <a:p>
            <a:pPr algn="just" rtl="1"/>
            <a:r>
              <a:rPr lang="fa-IR" dirty="0">
                <a:cs typeface="B Zar" panose="00000400000000000000" pitchFamily="2" charset="-78"/>
              </a:rPr>
              <a:t>به عنوان مثال، {</a:t>
            </a:r>
            <a:r>
              <a:rPr lang="fa-IR" dirty="0">
                <a:solidFill>
                  <a:srgbClr val="FF0000"/>
                </a:solidFill>
                <a:cs typeface="B Zar" panose="00000400000000000000" pitchFamily="2" charset="-78"/>
              </a:rPr>
              <a:t>ضعیف =</a:t>
            </a:r>
            <a:r>
              <a:rPr lang="en-US" dirty="0">
                <a:cs typeface="B Zar" panose="00000400000000000000" pitchFamily="2" charset="-78"/>
              </a:rPr>
              <a:t>0، </a:t>
            </a:r>
            <a:r>
              <a:rPr lang="fa-IR" dirty="0">
                <a:solidFill>
                  <a:srgbClr val="FF0000"/>
                </a:solidFill>
                <a:cs typeface="B Zar" panose="00000400000000000000" pitchFamily="2" charset="-78"/>
              </a:rPr>
              <a:t>منصفانه =</a:t>
            </a:r>
            <a:r>
              <a:rPr lang="en-US" dirty="0">
                <a:cs typeface="B Zar" panose="00000400000000000000" pitchFamily="2" charset="-78"/>
              </a:rPr>
              <a:t>1، </a:t>
            </a:r>
            <a:r>
              <a:rPr lang="fa-IR" dirty="0">
                <a:solidFill>
                  <a:srgbClr val="FF0000"/>
                </a:solidFill>
                <a:cs typeface="B Zar" panose="00000400000000000000" pitchFamily="2" charset="-78"/>
              </a:rPr>
              <a:t>قابل قبول =</a:t>
            </a:r>
            <a:r>
              <a:rPr lang="en-US" dirty="0">
                <a:cs typeface="B Zar" panose="00000400000000000000" pitchFamily="2" charset="-78"/>
              </a:rPr>
              <a:t>2، </a:t>
            </a:r>
            <a:r>
              <a:rPr lang="fa-IR" dirty="0">
                <a:solidFill>
                  <a:srgbClr val="FF0000"/>
                </a:solidFill>
                <a:cs typeface="B Zar" panose="00000400000000000000" pitchFamily="2" charset="-78"/>
              </a:rPr>
              <a:t>خوب=</a:t>
            </a:r>
            <a:r>
              <a:rPr lang="en-US" dirty="0">
                <a:cs typeface="B Zar" panose="00000400000000000000" pitchFamily="2" charset="-78"/>
              </a:rPr>
              <a:t>= 3، </a:t>
            </a:r>
            <a:r>
              <a:rPr lang="fa-IR" dirty="0">
                <a:solidFill>
                  <a:srgbClr val="FF0000"/>
                </a:solidFill>
                <a:cs typeface="B Zar" panose="00000400000000000000" pitchFamily="2" charset="-78"/>
              </a:rPr>
              <a:t>فوق‌العاده </a:t>
            </a:r>
            <a:r>
              <a:rPr lang="fa-IR" dirty="0">
                <a:cs typeface="B Zar" panose="00000400000000000000" pitchFamily="2" charset="-78"/>
              </a:rPr>
              <a:t>= 4}.</a:t>
            </a:r>
          </a:p>
          <a:p>
            <a:pPr algn="just" rtl="1"/>
            <a:r>
              <a:rPr lang="fa-IR" dirty="0">
                <a:cs typeface="B Zar" panose="00000400000000000000" pitchFamily="2" charset="-78"/>
              </a:rPr>
              <a:t> سپس </a:t>
            </a:r>
            <a:r>
              <a:rPr lang="en-US" dirty="0">
                <a:cs typeface="B Zar" panose="00000400000000000000" pitchFamily="2" charset="-78"/>
              </a:rPr>
              <a:t>d(P1, P2) = 3-2 = 1 </a:t>
            </a:r>
            <a:endParaRPr lang="fa-IR" dirty="0">
              <a:cs typeface="B Zar" panose="00000400000000000000" pitchFamily="2" charset="-78"/>
            </a:endParaRPr>
          </a:p>
          <a:p>
            <a:pPr algn="just" rtl="1"/>
            <a:r>
              <a:rPr lang="fa-IR" dirty="0">
                <a:cs typeface="B Zar" panose="00000400000000000000" pitchFamily="2" charset="-78"/>
              </a:rPr>
              <a:t> اگر بخواهیم عدم تشابه بین 0 و 1 قرار گیرد </a:t>
            </a:r>
            <a:r>
              <a:rPr lang="en-US" dirty="0">
                <a:cs typeface="B Zar" panose="00000400000000000000" pitchFamily="2" charset="-78"/>
              </a:rPr>
              <a:t>d(P1, P2) =(3-2)/4 = 0.25.</a:t>
            </a:r>
          </a:p>
        </p:txBody>
      </p:sp>
    </p:spTree>
    <p:extLst>
      <p:ext uri="{BB962C8B-B14F-4D97-AF65-F5344CB8AC3E}">
        <p14:creationId xmlns:p14="http://schemas.microsoft.com/office/powerpoint/2010/main" val="2556958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887549-4AD2-2F6C-077F-C67CE5CD717E}"/>
              </a:ext>
            </a:extLst>
          </p:cNvPr>
          <p:cNvPicPr>
            <a:picLocks noChangeAspect="1"/>
          </p:cNvPicPr>
          <p:nvPr/>
        </p:nvPicPr>
        <p:blipFill>
          <a:blip r:embed="rId2"/>
          <a:stretch>
            <a:fillRect/>
          </a:stretch>
        </p:blipFill>
        <p:spPr>
          <a:xfrm>
            <a:off x="774689" y="490330"/>
            <a:ext cx="10642622" cy="5724940"/>
          </a:xfrm>
          <a:prstGeom prst="rect">
            <a:avLst/>
          </a:prstGeom>
        </p:spPr>
      </p:pic>
    </p:spTree>
    <p:extLst>
      <p:ext uri="{BB962C8B-B14F-4D97-AF65-F5344CB8AC3E}">
        <p14:creationId xmlns:p14="http://schemas.microsoft.com/office/powerpoint/2010/main" val="1319841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EE30-B46D-AF2B-4916-2B8E5B819546}"/>
              </a:ext>
            </a:extLst>
          </p:cNvPr>
          <p:cNvSpPr>
            <a:spLocks noGrp="1"/>
          </p:cNvSpPr>
          <p:nvPr>
            <p:ph type="title"/>
          </p:nvPr>
        </p:nvSpPr>
        <p:spPr/>
        <p:txBody>
          <a:bodyPr/>
          <a:lstStyle/>
          <a:p>
            <a:pPr algn="ctr"/>
            <a:r>
              <a:rPr lang="en-US" dirty="0"/>
              <a:t>Dissimilarities between Data Objects</a:t>
            </a:r>
          </a:p>
        </p:txBody>
      </p:sp>
      <p:sp>
        <p:nvSpPr>
          <p:cNvPr id="3" name="Content Placeholder 2">
            <a:extLst>
              <a:ext uri="{FF2B5EF4-FFF2-40B4-BE49-F238E27FC236}">
                <a16:creationId xmlns:a16="http://schemas.microsoft.com/office/drawing/2014/main" id="{300AED0D-0F96-C48E-E0CD-6B835DC9144F}"/>
              </a:ext>
            </a:extLst>
          </p:cNvPr>
          <p:cNvSpPr>
            <a:spLocks noGrp="1"/>
          </p:cNvSpPr>
          <p:nvPr>
            <p:ph idx="1"/>
          </p:nvPr>
        </p:nvSpPr>
        <p:spPr>
          <a:xfrm>
            <a:off x="838200" y="1825625"/>
            <a:ext cx="10515600" cy="586271"/>
          </a:xfrm>
        </p:spPr>
        <p:txBody>
          <a:bodyPr/>
          <a:lstStyle/>
          <a:p>
            <a:pPr algn="r" rtl="1"/>
            <a:r>
              <a:rPr lang="fa-IR" dirty="0">
                <a:cs typeface="B Zar" panose="00000400000000000000" pitchFamily="2" charset="-78"/>
              </a:rPr>
              <a:t>فواصل</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69FD6DC3-9973-91FB-9B54-0623F36AAEDE}"/>
              </a:ext>
            </a:extLst>
          </p:cNvPr>
          <p:cNvPicPr>
            <a:picLocks noChangeAspect="1"/>
          </p:cNvPicPr>
          <p:nvPr/>
        </p:nvPicPr>
        <p:blipFill>
          <a:blip r:embed="rId2"/>
          <a:stretch>
            <a:fillRect/>
          </a:stretch>
        </p:blipFill>
        <p:spPr>
          <a:xfrm>
            <a:off x="2066304" y="2381250"/>
            <a:ext cx="5514975" cy="1047750"/>
          </a:xfrm>
          <a:prstGeom prst="rect">
            <a:avLst/>
          </a:prstGeom>
        </p:spPr>
      </p:pic>
      <p:pic>
        <p:nvPicPr>
          <p:cNvPr id="7" name="Picture 6">
            <a:extLst>
              <a:ext uri="{FF2B5EF4-FFF2-40B4-BE49-F238E27FC236}">
                <a16:creationId xmlns:a16="http://schemas.microsoft.com/office/drawing/2014/main" id="{022E8959-89DD-D9CD-90A4-67A8730E4652}"/>
              </a:ext>
            </a:extLst>
          </p:cNvPr>
          <p:cNvPicPr>
            <a:picLocks noChangeAspect="1"/>
          </p:cNvPicPr>
          <p:nvPr/>
        </p:nvPicPr>
        <p:blipFill>
          <a:blip r:embed="rId3"/>
          <a:stretch>
            <a:fillRect/>
          </a:stretch>
        </p:blipFill>
        <p:spPr>
          <a:xfrm>
            <a:off x="2066304" y="3632959"/>
            <a:ext cx="5648325" cy="1076325"/>
          </a:xfrm>
          <a:prstGeom prst="rect">
            <a:avLst/>
          </a:prstGeom>
        </p:spPr>
      </p:pic>
    </p:spTree>
    <p:extLst>
      <p:ext uri="{BB962C8B-B14F-4D97-AF65-F5344CB8AC3E}">
        <p14:creationId xmlns:p14="http://schemas.microsoft.com/office/powerpoint/2010/main" val="2415654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6C7E64-84C5-DC81-B320-37F942C406BA}"/>
              </a:ext>
            </a:extLst>
          </p:cNvPr>
          <p:cNvPicPr>
            <a:picLocks noChangeAspect="1"/>
          </p:cNvPicPr>
          <p:nvPr/>
        </p:nvPicPr>
        <p:blipFill>
          <a:blip r:embed="rId2"/>
          <a:stretch>
            <a:fillRect/>
          </a:stretch>
        </p:blipFill>
        <p:spPr>
          <a:xfrm>
            <a:off x="596348" y="900604"/>
            <a:ext cx="4306957" cy="4098158"/>
          </a:xfrm>
          <a:prstGeom prst="rect">
            <a:avLst/>
          </a:prstGeom>
        </p:spPr>
      </p:pic>
      <p:pic>
        <p:nvPicPr>
          <p:cNvPr id="7" name="Picture 6">
            <a:extLst>
              <a:ext uri="{FF2B5EF4-FFF2-40B4-BE49-F238E27FC236}">
                <a16:creationId xmlns:a16="http://schemas.microsoft.com/office/drawing/2014/main" id="{8DF3D58A-9F88-161C-4AB4-411CDD8B15A5}"/>
              </a:ext>
            </a:extLst>
          </p:cNvPr>
          <p:cNvPicPr>
            <a:picLocks noChangeAspect="1"/>
          </p:cNvPicPr>
          <p:nvPr/>
        </p:nvPicPr>
        <p:blipFill>
          <a:blip r:embed="rId3"/>
          <a:stretch>
            <a:fillRect/>
          </a:stretch>
        </p:blipFill>
        <p:spPr>
          <a:xfrm>
            <a:off x="5857461" y="806726"/>
            <a:ext cx="4038600" cy="3023151"/>
          </a:xfrm>
          <a:prstGeom prst="rect">
            <a:avLst/>
          </a:prstGeom>
        </p:spPr>
      </p:pic>
    </p:spTree>
    <p:extLst>
      <p:ext uri="{BB962C8B-B14F-4D97-AF65-F5344CB8AC3E}">
        <p14:creationId xmlns:p14="http://schemas.microsoft.com/office/powerpoint/2010/main" val="25154611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E7CD48-5927-EEC7-406A-945000A3CABD}"/>
              </a:ext>
            </a:extLst>
          </p:cNvPr>
          <p:cNvPicPr>
            <a:picLocks noChangeAspect="1"/>
          </p:cNvPicPr>
          <p:nvPr/>
        </p:nvPicPr>
        <p:blipFill>
          <a:blip r:embed="rId2"/>
          <a:stretch>
            <a:fillRect/>
          </a:stretch>
        </p:blipFill>
        <p:spPr>
          <a:xfrm>
            <a:off x="437114" y="426139"/>
            <a:ext cx="5934344" cy="2833895"/>
          </a:xfrm>
          <a:prstGeom prst="rect">
            <a:avLst/>
          </a:prstGeom>
        </p:spPr>
      </p:pic>
      <p:pic>
        <p:nvPicPr>
          <p:cNvPr id="7" name="Picture 6">
            <a:extLst>
              <a:ext uri="{FF2B5EF4-FFF2-40B4-BE49-F238E27FC236}">
                <a16:creationId xmlns:a16="http://schemas.microsoft.com/office/drawing/2014/main" id="{7E6A2308-F754-E152-2BCE-0F583483F0C3}"/>
              </a:ext>
            </a:extLst>
          </p:cNvPr>
          <p:cNvPicPr>
            <a:picLocks noChangeAspect="1"/>
          </p:cNvPicPr>
          <p:nvPr/>
        </p:nvPicPr>
        <p:blipFill>
          <a:blip r:embed="rId3"/>
          <a:stretch>
            <a:fillRect/>
          </a:stretch>
        </p:blipFill>
        <p:spPr>
          <a:xfrm>
            <a:off x="6371458" y="426139"/>
            <a:ext cx="5145222" cy="2764399"/>
          </a:xfrm>
          <a:prstGeom prst="rect">
            <a:avLst/>
          </a:prstGeom>
        </p:spPr>
      </p:pic>
      <p:pic>
        <p:nvPicPr>
          <p:cNvPr id="9" name="Picture 8">
            <a:extLst>
              <a:ext uri="{FF2B5EF4-FFF2-40B4-BE49-F238E27FC236}">
                <a16:creationId xmlns:a16="http://schemas.microsoft.com/office/drawing/2014/main" id="{89CA5005-A89E-A0C5-3FA4-1EEC5041A042}"/>
              </a:ext>
            </a:extLst>
          </p:cNvPr>
          <p:cNvPicPr>
            <a:picLocks noChangeAspect="1"/>
          </p:cNvPicPr>
          <p:nvPr/>
        </p:nvPicPr>
        <p:blipFill>
          <a:blip r:embed="rId4"/>
          <a:stretch>
            <a:fillRect/>
          </a:stretch>
        </p:blipFill>
        <p:spPr>
          <a:xfrm>
            <a:off x="3154017" y="3260034"/>
            <a:ext cx="5596145" cy="2885970"/>
          </a:xfrm>
          <a:prstGeom prst="rect">
            <a:avLst/>
          </a:prstGeom>
        </p:spPr>
      </p:pic>
    </p:spTree>
    <p:extLst>
      <p:ext uri="{BB962C8B-B14F-4D97-AF65-F5344CB8AC3E}">
        <p14:creationId xmlns:p14="http://schemas.microsoft.com/office/powerpoint/2010/main" val="597336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6D4B8-49F7-441F-C697-83CCD14897C5}"/>
              </a:ext>
            </a:extLst>
          </p:cNvPr>
          <p:cNvSpPr>
            <a:spLocks noGrp="1"/>
          </p:cNvSpPr>
          <p:nvPr>
            <p:ph idx="1"/>
          </p:nvPr>
        </p:nvSpPr>
        <p:spPr>
          <a:xfrm>
            <a:off x="838200" y="874643"/>
            <a:ext cx="10515600" cy="5302320"/>
          </a:xfrm>
        </p:spPr>
        <p:txBody>
          <a:bodyPr/>
          <a:lstStyle/>
          <a:p>
            <a:pPr algn="just" rtl="1"/>
            <a:r>
              <a:rPr lang="fa-IR" b="1" dirty="0">
                <a:cs typeface="B Zar" panose="00000400000000000000" pitchFamily="2" charset="-78"/>
              </a:rPr>
              <a:t>تحلیل غیر سنتی: </a:t>
            </a:r>
            <a:r>
              <a:rPr lang="fa-IR" dirty="0">
                <a:cs typeface="B Zar" panose="00000400000000000000" pitchFamily="2" charset="-78"/>
              </a:rPr>
              <a:t>رویکرد آماری سنتی مبتنی بر پارادایم فرضیه و آزمون است. به عبارت دیگر، یک فرضیه ارائه می شود، یک آزمایش برای جمع آوری داده ها طراحی می شود و سپس داده ها با توجه به فرضیه مورد تحلیل قرار می گیرند. </a:t>
            </a:r>
            <a:endParaRPr lang="en-US" dirty="0">
              <a:cs typeface="B Zar" panose="00000400000000000000" pitchFamily="2" charset="-78"/>
            </a:endParaRPr>
          </a:p>
          <a:p>
            <a:pPr algn="just" rtl="1"/>
            <a:r>
              <a:rPr lang="fa-IR" dirty="0">
                <a:cs typeface="B Zar" panose="00000400000000000000" pitchFamily="2" charset="-78"/>
              </a:rPr>
              <a:t>متأسفانه، این فرآیند بسیار پر زحمت است. وظایف تحلیل داده های فعلی اغلب به تولید و ارزیابی هزاران فرضیه نیاز دارند و در نتیجه، توسعه برخی از تکنیک های داده کاوی با تمایل به خودکارسازی فرآیند تولید و ارزیابی فرضیه ها انجام شده است. </a:t>
            </a:r>
            <a:endParaRPr lang="en-US" dirty="0">
              <a:cs typeface="B Zar" panose="00000400000000000000" pitchFamily="2" charset="-78"/>
            </a:endParaRPr>
          </a:p>
          <a:p>
            <a:pPr algn="just" rtl="1"/>
            <a:r>
              <a:rPr lang="fa-IR" dirty="0">
                <a:cs typeface="B Zar" panose="00000400000000000000" pitchFamily="2" charset="-78"/>
              </a:rPr>
              <a:t>علاوه بر این، مجموعه داده های تحلیل شده در داده کاوی معمولاً نتیجه یک آزمایش با دقت طراحی شده نیستند و اغلب نمونه های مشاهده شده از داده ها را به جای نمونه های تصادفی نشان می دهند.</a:t>
            </a:r>
            <a:endParaRPr lang="en-US" dirty="0">
              <a:cs typeface="B Zar" panose="00000400000000000000" pitchFamily="2" charset="-78"/>
            </a:endParaRPr>
          </a:p>
        </p:txBody>
      </p:sp>
      <p:sp>
        <p:nvSpPr>
          <p:cNvPr id="4" name="Title 1">
            <a:extLst>
              <a:ext uri="{FF2B5EF4-FFF2-40B4-BE49-F238E27FC236}">
                <a16:creationId xmlns:a16="http://schemas.microsoft.com/office/drawing/2014/main" id="{377B29C6-26CD-3886-7850-8766217312F5}"/>
              </a:ext>
            </a:extLst>
          </p:cNvPr>
          <p:cNvSpPr>
            <a:spLocks noGrp="1"/>
          </p:cNvSpPr>
          <p:nvPr>
            <p:ph type="title"/>
          </p:nvPr>
        </p:nvSpPr>
        <p:spPr>
          <a:xfrm>
            <a:off x="838200" y="365126"/>
            <a:ext cx="10515600" cy="628788"/>
          </a:xfrm>
        </p:spPr>
        <p:txBody>
          <a:bodyPr>
            <a:normAutofit fontScale="90000"/>
          </a:bodyPr>
          <a:lstStyle/>
          <a:p>
            <a:pPr algn="ctr" rtl="1"/>
            <a:r>
              <a:rPr lang="fa-IR" dirty="0">
                <a:cs typeface="B Zar" panose="00000400000000000000" pitchFamily="2" charset="-78"/>
              </a:rPr>
              <a:t>ادامه چالشها</a:t>
            </a:r>
            <a:endParaRPr lang="en-US" dirty="0">
              <a:cs typeface="B Zar" panose="00000400000000000000" pitchFamily="2" charset="-78"/>
            </a:endParaRPr>
          </a:p>
        </p:txBody>
      </p:sp>
    </p:spTree>
    <p:extLst>
      <p:ext uri="{BB962C8B-B14F-4D97-AF65-F5344CB8AC3E}">
        <p14:creationId xmlns:p14="http://schemas.microsoft.com/office/powerpoint/2010/main" val="29611373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27E5-6E9F-6BA7-0E7A-9748A3097681}"/>
              </a:ext>
            </a:extLst>
          </p:cNvPr>
          <p:cNvSpPr>
            <a:spLocks noGrp="1"/>
          </p:cNvSpPr>
          <p:nvPr>
            <p:ph type="title"/>
          </p:nvPr>
        </p:nvSpPr>
        <p:spPr>
          <a:xfrm>
            <a:off x="838200" y="365125"/>
            <a:ext cx="10515600" cy="522771"/>
          </a:xfrm>
        </p:spPr>
        <p:txBody>
          <a:bodyPr>
            <a:normAutofit fontScale="90000"/>
          </a:bodyPr>
          <a:lstStyle/>
          <a:p>
            <a:pPr algn="ctr"/>
            <a:r>
              <a:rPr lang="en-US" dirty="0">
                <a:solidFill>
                  <a:srgbClr val="FF0000"/>
                </a:solidFill>
              </a:rPr>
              <a:t>Similarity Measures for Binary Data</a:t>
            </a:r>
          </a:p>
        </p:txBody>
      </p:sp>
      <p:pic>
        <p:nvPicPr>
          <p:cNvPr id="5" name="Picture 4">
            <a:extLst>
              <a:ext uri="{FF2B5EF4-FFF2-40B4-BE49-F238E27FC236}">
                <a16:creationId xmlns:a16="http://schemas.microsoft.com/office/drawing/2014/main" id="{EB293B85-5F83-73B8-B4F1-4AD5D61F44DF}"/>
              </a:ext>
            </a:extLst>
          </p:cNvPr>
          <p:cNvPicPr>
            <a:picLocks noChangeAspect="1"/>
          </p:cNvPicPr>
          <p:nvPr/>
        </p:nvPicPr>
        <p:blipFill>
          <a:blip r:embed="rId2"/>
          <a:stretch>
            <a:fillRect/>
          </a:stretch>
        </p:blipFill>
        <p:spPr>
          <a:xfrm>
            <a:off x="2378144" y="958507"/>
            <a:ext cx="7435712" cy="2125938"/>
          </a:xfrm>
          <a:prstGeom prst="rect">
            <a:avLst/>
          </a:prstGeom>
        </p:spPr>
      </p:pic>
      <p:pic>
        <p:nvPicPr>
          <p:cNvPr id="7" name="Picture 6">
            <a:extLst>
              <a:ext uri="{FF2B5EF4-FFF2-40B4-BE49-F238E27FC236}">
                <a16:creationId xmlns:a16="http://schemas.microsoft.com/office/drawing/2014/main" id="{8BBC9BA6-3D5C-94CD-6528-96C191A4173A}"/>
              </a:ext>
            </a:extLst>
          </p:cNvPr>
          <p:cNvPicPr>
            <a:picLocks noChangeAspect="1"/>
          </p:cNvPicPr>
          <p:nvPr/>
        </p:nvPicPr>
        <p:blipFill>
          <a:blip r:embed="rId3"/>
          <a:stretch>
            <a:fillRect/>
          </a:stretch>
        </p:blipFill>
        <p:spPr>
          <a:xfrm>
            <a:off x="1688428" y="3146843"/>
            <a:ext cx="8815143" cy="1639474"/>
          </a:xfrm>
          <a:prstGeom prst="rect">
            <a:avLst/>
          </a:prstGeom>
        </p:spPr>
      </p:pic>
      <p:pic>
        <p:nvPicPr>
          <p:cNvPr id="9" name="Picture 8">
            <a:extLst>
              <a:ext uri="{FF2B5EF4-FFF2-40B4-BE49-F238E27FC236}">
                <a16:creationId xmlns:a16="http://schemas.microsoft.com/office/drawing/2014/main" id="{C3A5FF6D-11A1-F6DA-5524-8CB526407BD8}"/>
              </a:ext>
            </a:extLst>
          </p:cNvPr>
          <p:cNvPicPr>
            <a:picLocks noChangeAspect="1"/>
          </p:cNvPicPr>
          <p:nvPr/>
        </p:nvPicPr>
        <p:blipFill>
          <a:blip r:embed="rId4"/>
          <a:stretch>
            <a:fillRect/>
          </a:stretch>
        </p:blipFill>
        <p:spPr>
          <a:xfrm>
            <a:off x="2495549" y="5236887"/>
            <a:ext cx="7200900" cy="1009650"/>
          </a:xfrm>
          <a:prstGeom prst="rect">
            <a:avLst/>
          </a:prstGeom>
        </p:spPr>
      </p:pic>
    </p:spTree>
    <p:extLst>
      <p:ext uri="{BB962C8B-B14F-4D97-AF65-F5344CB8AC3E}">
        <p14:creationId xmlns:p14="http://schemas.microsoft.com/office/powerpoint/2010/main" val="1936690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514AC6-3032-F37A-B3B6-CF9554AB35DD}"/>
              </a:ext>
            </a:extLst>
          </p:cNvPr>
          <p:cNvPicPr>
            <a:picLocks noChangeAspect="1"/>
          </p:cNvPicPr>
          <p:nvPr/>
        </p:nvPicPr>
        <p:blipFill>
          <a:blip r:embed="rId2"/>
          <a:stretch>
            <a:fillRect/>
          </a:stretch>
        </p:blipFill>
        <p:spPr>
          <a:xfrm>
            <a:off x="1423804" y="691596"/>
            <a:ext cx="7863071" cy="1455255"/>
          </a:xfrm>
          <a:prstGeom prst="rect">
            <a:avLst/>
          </a:prstGeom>
        </p:spPr>
      </p:pic>
      <p:pic>
        <p:nvPicPr>
          <p:cNvPr id="9" name="Picture 8">
            <a:extLst>
              <a:ext uri="{FF2B5EF4-FFF2-40B4-BE49-F238E27FC236}">
                <a16:creationId xmlns:a16="http://schemas.microsoft.com/office/drawing/2014/main" id="{19AAF232-B6E3-4606-BC22-EE7D99F01DDF}"/>
              </a:ext>
            </a:extLst>
          </p:cNvPr>
          <p:cNvPicPr>
            <a:picLocks noChangeAspect="1"/>
          </p:cNvPicPr>
          <p:nvPr/>
        </p:nvPicPr>
        <p:blipFill>
          <a:blip r:embed="rId3"/>
          <a:stretch>
            <a:fillRect/>
          </a:stretch>
        </p:blipFill>
        <p:spPr>
          <a:xfrm>
            <a:off x="1601277" y="2146851"/>
            <a:ext cx="9166919" cy="3233532"/>
          </a:xfrm>
          <a:prstGeom prst="rect">
            <a:avLst/>
          </a:prstGeom>
        </p:spPr>
      </p:pic>
    </p:spTree>
    <p:extLst>
      <p:ext uri="{BB962C8B-B14F-4D97-AF65-F5344CB8AC3E}">
        <p14:creationId xmlns:p14="http://schemas.microsoft.com/office/powerpoint/2010/main" val="4006868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2FBA-EACC-E9AA-F6E9-CF910BBEAAE4}"/>
              </a:ext>
            </a:extLst>
          </p:cNvPr>
          <p:cNvSpPr>
            <a:spLocks noGrp="1"/>
          </p:cNvSpPr>
          <p:nvPr>
            <p:ph type="title"/>
          </p:nvPr>
        </p:nvSpPr>
        <p:spPr>
          <a:xfrm>
            <a:off x="838200" y="378378"/>
            <a:ext cx="10515600" cy="469762"/>
          </a:xfrm>
        </p:spPr>
        <p:txBody>
          <a:bodyPr>
            <a:normAutofit fontScale="90000"/>
          </a:bodyPr>
          <a:lstStyle/>
          <a:p>
            <a:pPr algn="ctr"/>
            <a:r>
              <a:rPr lang="en-US" sz="4000" dirty="0">
                <a:solidFill>
                  <a:srgbClr val="FF0000"/>
                </a:solidFill>
              </a:rPr>
              <a:t>Cosine Similarity</a:t>
            </a:r>
          </a:p>
        </p:txBody>
      </p:sp>
      <p:pic>
        <p:nvPicPr>
          <p:cNvPr id="5" name="Picture 4">
            <a:extLst>
              <a:ext uri="{FF2B5EF4-FFF2-40B4-BE49-F238E27FC236}">
                <a16:creationId xmlns:a16="http://schemas.microsoft.com/office/drawing/2014/main" id="{07F95653-DAA6-90EF-A867-73FF77CDE9B8}"/>
              </a:ext>
            </a:extLst>
          </p:cNvPr>
          <p:cNvPicPr>
            <a:picLocks noChangeAspect="1"/>
          </p:cNvPicPr>
          <p:nvPr/>
        </p:nvPicPr>
        <p:blipFill>
          <a:blip r:embed="rId2"/>
          <a:stretch>
            <a:fillRect/>
          </a:stretch>
        </p:blipFill>
        <p:spPr>
          <a:xfrm>
            <a:off x="1099930" y="1046923"/>
            <a:ext cx="9397707" cy="1433098"/>
          </a:xfrm>
          <a:prstGeom prst="rect">
            <a:avLst/>
          </a:prstGeom>
        </p:spPr>
      </p:pic>
      <p:pic>
        <p:nvPicPr>
          <p:cNvPr id="7" name="Picture 6">
            <a:extLst>
              <a:ext uri="{FF2B5EF4-FFF2-40B4-BE49-F238E27FC236}">
                <a16:creationId xmlns:a16="http://schemas.microsoft.com/office/drawing/2014/main" id="{F6AF12E3-2F04-5451-53EB-C855634477F0}"/>
              </a:ext>
            </a:extLst>
          </p:cNvPr>
          <p:cNvPicPr>
            <a:picLocks noChangeAspect="1"/>
          </p:cNvPicPr>
          <p:nvPr/>
        </p:nvPicPr>
        <p:blipFill>
          <a:blip r:embed="rId3"/>
          <a:stretch>
            <a:fillRect/>
          </a:stretch>
        </p:blipFill>
        <p:spPr>
          <a:xfrm>
            <a:off x="649357" y="3279084"/>
            <a:ext cx="11064851" cy="2618133"/>
          </a:xfrm>
          <a:prstGeom prst="rect">
            <a:avLst/>
          </a:prstGeom>
        </p:spPr>
      </p:pic>
    </p:spTree>
    <p:extLst>
      <p:ext uri="{BB962C8B-B14F-4D97-AF65-F5344CB8AC3E}">
        <p14:creationId xmlns:p14="http://schemas.microsoft.com/office/powerpoint/2010/main" val="8076892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AE4B4E-098E-8811-FD3C-47AA2DD47BC1}"/>
              </a:ext>
            </a:extLst>
          </p:cNvPr>
          <p:cNvPicPr>
            <a:picLocks noChangeAspect="1"/>
          </p:cNvPicPr>
          <p:nvPr/>
        </p:nvPicPr>
        <p:blipFill>
          <a:blip r:embed="rId2"/>
          <a:stretch>
            <a:fillRect/>
          </a:stretch>
        </p:blipFill>
        <p:spPr>
          <a:xfrm>
            <a:off x="1426982" y="437323"/>
            <a:ext cx="9338036" cy="4995034"/>
          </a:xfrm>
          <a:prstGeom prst="rect">
            <a:avLst/>
          </a:prstGeom>
        </p:spPr>
      </p:pic>
    </p:spTree>
    <p:extLst>
      <p:ext uri="{BB962C8B-B14F-4D97-AF65-F5344CB8AC3E}">
        <p14:creationId xmlns:p14="http://schemas.microsoft.com/office/powerpoint/2010/main" val="33187037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6D93-FDFE-CC12-E541-B8A0EAFE5574}"/>
              </a:ext>
            </a:extLst>
          </p:cNvPr>
          <p:cNvSpPr>
            <a:spLocks noGrp="1"/>
          </p:cNvSpPr>
          <p:nvPr>
            <p:ph type="title"/>
          </p:nvPr>
        </p:nvSpPr>
        <p:spPr>
          <a:xfrm>
            <a:off x="838200" y="365126"/>
            <a:ext cx="10515600" cy="774562"/>
          </a:xfrm>
        </p:spPr>
        <p:txBody>
          <a:bodyPr/>
          <a:lstStyle/>
          <a:p>
            <a:pPr algn="ctr" rtl="1"/>
            <a:r>
              <a:rPr lang="fa-IR" dirty="0">
                <a:cs typeface="B Zar" panose="00000400000000000000" pitchFamily="2" charset="-78"/>
              </a:rPr>
              <a:t>روش های دیگر</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099E3BB5-D5EF-76B6-105A-2E6D2482829B}"/>
              </a:ext>
            </a:extLst>
          </p:cNvPr>
          <p:cNvSpPr>
            <a:spLocks noGrp="1"/>
          </p:cNvSpPr>
          <p:nvPr>
            <p:ph idx="1"/>
          </p:nvPr>
        </p:nvSpPr>
        <p:spPr>
          <a:xfrm>
            <a:off x="838200" y="1825625"/>
            <a:ext cx="10515600" cy="1765714"/>
          </a:xfrm>
        </p:spPr>
        <p:txBody>
          <a:bodyPr>
            <a:normAutofit/>
          </a:bodyPr>
          <a:lstStyle/>
          <a:p>
            <a:pPr algn="r" rtl="1"/>
            <a:r>
              <a:rPr lang="fa-IR" dirty="0">
                <a:cs typeface="B Zar" panose="00000400000000000000" pitchFamily="2" charset="-78"/>
              </a:rPr>
              <a:t>آنتروپی</a:t>
            </a:r>
          </a:p>
          <a:p>
            <a:pPr algn="r" rtl="1"/>
            <a:r>
              <a:rPr lang="fa-IR" dirty="0">
                <a:cs typeface="B Zar" panose="00000400000000000000" pitchFamily="2" charset="-78"/>
              </a:rPr>
              <a:t>روش کرنل (هسته، </a:t>
            </a:r>
            <a:r>
              <a:rPr lang="en-US" b="1" i="0" u="none" strike="noStrike" baseline="0" dirty="0">
                <a:latin typeface="CMBX10"/>
                <a:cs typeface="B Zar" panose="00000400000000000000" pitchFamily="2" charset="-78"/>
              </a:rPr>
              <a:t>kernel</a:t>
            </a:r>
            <a:r>
              <a:rPr lang="fa-IR" b="1" i="0" u="none" strike="noStrike" baseline="0" dirty="0">
                <a:latin typeface="CMBX10"/>
                <a:cs typeface="B Zar" panose="00000400000000000000" pitchFamily="2" charset="-78"/>
              </a:rPr>
              <a:t>)</a:t>
            </a:r>
            <a:endParaRPr lang="en-US" dirty="0">
              <a:cs typeface="B Zar" panose="00000400000000000000" pitchFamily="2" charset="-78"/>
            </a:endParaRPr>
          </a:p>
        </p:txBody>
      </p:sp>
    </p:spTree>
    <p:extLst>
      <p:ext uri="{BB962C8B-B14F-4D97-AF65-F5344CB8AC3E}">
        <p14:creationId xmlns:p14="http://schemas.microsoft.com/office/powerpoint/2010/main" val="1714333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EE67-B978-8E84-979B-015FF1CF323D}"/>
              </a:ext>
            </a:extLst>
          </p:cNvPr>
          <p:cNvSpPr>
            <a:spLocks noGrp="1"/>
          </p:cNvSpPr>
          <p:nvPr>
            <p:ph type="title"/>
          </p:nvPr>
        </p:nvSpPr>
        <p:spPr>
          <a:xfrm>
            <a:off x="838200" y="365126"/>
            <a:ext cx="10515600" cy="628788"/>
          </a:xfrm>
        </p:spPr>
        <p:txBody>
          <a:bodyPr>
            <a:normAutofit fontScale="90000"/>
          </a:bodyPr>
          <a:lstStyle/>
          <a:p>
            <a:pPr algn="ctr" rtl="1"/>
            <a:r>
              <a:rPr lang="fa-IR" dirty="0">
                <a:cs typeface="B Zar" panose="00000400000000000000" pitchFamily="2" charset="-78"/>
              </a:rPr>
              <a:t>چارچوب کلی برای یادگیری در علم داده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FE067F49-2161-B439-EC97-BA3ABC844EA5}"/>
              </a:ext>
            </a:extLst>
          </p:cNvPr>
          <p:cNvSpPr>
            <a:spLocks noGrp="1"/>
          </p:cNvSpPr>
          <p:nvPr>
            <p:ph idx="1"/>
          </p:nvPr>
        </p:nvSpPr>
        <p:spPr>
          <a:xfrm>
            <a:off x="838200" y="993914"/>
            <a:ext cx="10515600" cy="5221355"/>
          </a:xfrm>
        </p:spPr>
        <p:txBody>
          <a:bodyPr>
            <a:normAutofit/>
          </a:bodyPr>
          <a:lstStyle/>
          <a:p>
            <a:pPr algn="just" rtl="1"/>
            <a:r>
              <a:rPr lang="fa-IR" dirty="0">
                <a:cs typeface="B Zar" panose="00000400000000000000" pitchFamily="2" charset="-78"/>
              </a:rPr>
              <a:t>استفاده از بخشی از داده ها، معروف به مجموعه آموزشی (</a:t>
            </a:r>
            <a:r>
              <a:rPr lang="en-US" dirty="0">
                <a:cs typeface="B Zar" panose="00000400000000000000" pitchFamily="2" charset="-78"/>
              </a:rPr>
              <a:t>training set</a:t>
            </a:r>
            <a:r>
              <a:rPr lang="fa-IR" dirty="0">
                <a:cs typeface="B Zar" panose="00000400000000000000" pitchFamily="2" charset="-78"/>
              </a:rPr>
              <a:t>)، </a:t>
            </a:r>
          </a:p>
          <a:p>
            <a:pPr algn="just" rtl="1"/>
            <a:r>
              <a:rPr lang="fa-IR" dirty="0">
                <a:cs typeface="B Zar" panose="00000400000000000000" pitchFamily="2" charset="-78"/>
              </a:rPr>
              <a:t>استفاده از یک الگوریتم یادگیری (</a:t>
            </a:r>
            <a:r>
              <a:rPr lang="en-US" dirty="0">
                <a:cs typeface="B Zar" panose="00000400000000000000" pitchFamily="2" charset="-78"/>
              </a:rPr>
              <a:t>learning algorithm</a:t>
            </a:r>
            <a:r>
              <a:rPr lang="fa-IR" dirty="0">
                <a:cs typeface="B Zar" panose="00000400000000000000" pitchFamily="2" charset="-78"/>
              </a:rPr>
              <a:t>) برای یادگیری با استفاده از داده های آموزشی </a:t>
            </a:r>
          </a:p>
          <a:p>
            <a:pPr algn="just" rtl="1"/>
            <a:r>
              <a:rPr lang="fa-IR" dirty="0">
                <a:cs typeface="B Zar" panose="00000400000000000000" pitchFamily="2" charset="-78"/>
              </a:rPr>
              <a:t>فرآیند استفاده از یک الگوریتم یادگیری برای ساخت یک مدل از داده های آموزشی را القاء (</a:t>
            </a:r>
            <a:r>
              <a:rPr lang="en-US" dirty="0">
                <a:cs typeface="B Zar" panose="00000400000000000000" pitchFamily="2" charset="-78"/>
              </a:rPr>
              <a:t>induction</a:t>
            </a:r>
            <a:r>
              <a:rPr lang="fa-IR" dirty="0">
                <a:cs typeface="B Zar" panose="00000400000000000000" pitchFamily="2" charset="-78"/>
              </a:rPr>
              <a:t>)، "یادگیری یک مدل (</a:t>
            </a:r>
            <a:r>
              <a:rPr lang="en-US" dirty="0">
                <a:cs typeface="B Zar" panose="00000400000000000000" pitchFamily="2" charset="-78"/>
              </a:rPr>
              <a:t>learning a model</a:t>
            </a:r>
            <a:r>
              <a:rPr lang="fa-IR" dirty="0">
                <a:cs typeface="B Zar" panose="00000400000000000000" pitchFamily="2" charset="-78"/>
              </a:rPr>
              <a:t>)" یا "ساخت یک مدل (</a:t>
            </a:r>
            <a:r>
              <a:rPr lang="en-US" dirty="0">
                <a:cs typeface="B Zar" panose="00000400000000000000" pitchFamily="2" charset="-78"/>
              </a:rPr>
              <a:t>building a model</a:t>
            </a:r>
            <a:r>
              <a:rPr lang="fa-IR" dirty="0">
                <a:cs typeface="B Zar" panose="00000400000000000000" pitchFamily="2" charset="-78"/>
              </a:rPr>
              <a:t>)" </a:t>
            </a:r>
          </a:p>
          <a:p>
            <a:pPr algn="just" rtl="1"/>
            <a:r>
              <a:rPr lang="fa-IR" dirty="0">
                <a:cs typeface="B Zar" panose="00000400000000000000" pitchFamily="2" charset="-78"/>
              </a:rPr>
              <a:t>اعمال مدل برای تخصیص برچسب‌ها و طبقات داده های تست (</a:t>
            </a:r>
            <a:r>
              <a:rPr lang="en-US" dirty="0">
                <a:cs typeface="B Zar" panose="00000400000000000000" pitchFamily="2" charset="-78"/>
              </a:rPr>
              <a:t>Test Set</a:t>
            </a:r>
            <a:r>
              <a:rPr lang="fa-IR" dirty="0">
                <a:cs typeface="B Zar" panose="00000400000000000000" pitchFamily="2" charset="-78"/>
              </a:rPr>
              <a:t>) برای ارزیابی عملکرد الگوریتم یادگیری. </a:t>
            </a:r>
          </a:p>
          <a:p>
            <a:pPr algn="just" rtl="1"/>
            <a:r>
              <a:rPr lang="fa-IR" dirty="0">
                <a:cs typeface="B Zar" panose="00000400000000000000" pitchFamily="2" charset="-78"/>
              </a:rPr>
              <a:t>این مرحله را استنباط (</a:t>
            </a:r>
            <a:r>
              <a:rPr lang="en-US" dirty="0">
                <a:cs typeface="B Zar" panose="00000400000000000000" pitchFamily="2" charset="-78"/>
              </a:rPr>
              <a:t>deduction</a:t>
            </a:r>
            <a:r>
              <a:rPr lang="fa-IR" dirty="0">
                <a:cs typeface="B Zar" panose="00000400000000000000" pitchFamily="2" charset="-78"/>
              </a:rPr>
              <a:t>) نیز می گویند</a:t>
            </a:r>
            <a:endParaRPr lang="en-US" dirty="0">
              <a:cs typeface="B Zar" panose="00000400000000000000" pitchFamily="2" charset="-78"/>
            </a:endParaRPr>
          </a:p>
          <a:p>
            <a:pPr algn="just" rtl="1"/>
            <a:endParaRPr lang="en-US" dirty="0">
              <a:cs typeface="B Zar" panose="00000400000000000000" pitchFamily="2" charset="-78"/>
            </a:endParaRPr>
          </a:p>
        </p:txBody>
      </p:sp>
    </p:spTree>
    <p:extLst>
      <p:ext uri="{BB962C8B-B14F-4D97-AF65-F5344CB8AC3E}">
        <p14:creationId xmlns:p14="http://schemas.microsoft.com/office/powerpoint/2010/main" val="38115084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85BC05-3ABB-35C3-F0BD-D4708D7015F9}"/>
              </a:ext>
            </a:extLst>
          </p:cNvPr>
          <p:cNvPicPr>
            <a:picLocks noChangeAspect="1"/>
          </p:cNvPicPr>
          <p:nvPr/>
        </p:nvPicPr>
        <p:blipFill>
          <a:blip r:embed="rId2"/>
          <a:stretch>
            <a:fillRect/>
          </a:stretch>
        </p:blipFill>
        <p:spPr>
          <a:xfrm>
            <a:off x="2332383" y="245842"/>
            <a:ext cx="7619999" cy="6444775"/>
          </a:xfrm>
          <a:prstGeom prst="rect">
            <a:avLst/>
          </a:prstGeom>
        </p:spPr>
      </p:pic>
    </p:spTree>
    <p:extLst>
      <p:ext uri="{BB962C8B-B14F-4D97-AF65-F5344CB8AC3E}">
        <p14:creationId xmlns:p14="http://schemas.microsoft.com/office/powerpoint/2010/main" val="5158249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34C1-E2AB-5EC9-CE2F-9C84587701E8}"/>
              </a:ext>
            </a:extLst>
          </p:cNvPr>
          <p:cNvSpPr>
            <a:spLocks noGrp="1"/>
          </p:cNvSpPr>
          <p:nvPr>
            <p:ph type="title"/>
          </p:nvPr>
        </p:nvSpPr>
        <p:spPr/>
        <p:txBody>
          <a:bodyPr/>
          <a:lstStyle/>
          <a:p>
            <a:pPr algn="ctr" rtl="1"/>
            <a:r>
              <a:rPr lang="fa-IR" dirty="0">
                <a:cs typeface="B Zar" panose="00000400000000000000" pitchFamily="2" charset="-78"/>
              </a:rPr>
              <a:t>چگونگی ارزیابی یک مدل یا یک الگوریتم یادگیری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669A3A53-95BE-99C2-FEA6-5ED605B71724}"/>
              </a:ext>
            </a:extLst>
          </p:cNvPr>
          <p:cNvSpPr>
            <a:spLocks noGrp="1"/>
          </p:cNvSpPr>
          <p:nvPr>
            <p:ph idx="1"/>
          </p:nvPr>
        </p:nvSpPr>
        <p:spPr>
          <a:xfrm>
            <a:off x="838200" y="1825625"/>
            <a:ext cx="10515600" cy="771801"/>
          </a:xfrm>
        </p:spPr>
        <p:txBody>
          <a:bodyPr>
            <a:normAutofit/>
          </a:bodyPr>
          <a:lstStyle/>
          <a:p>
            <a:pPr algn="r" rtl="1"/>
            <a:r>
              <a:rPr lang="fa-IR" dirty="0">
                <a:cs typeface="B Zar" panose="00000400000000000000" pitchFamily="2" charset="-78"/>
              </a:rPr>
              <a:t>روش ماتریس سردرگمی (</a:t>
            </a:r>
            <a:r>
              <a:rPr lang="en-US" b="1" i="0" u="none" strike="noStrike" baseline="0" dirty="0">
                <a:latin typeface="CMBX10"/>
                <a:cs typeface="B Zar" panose="00000400000000000000" pitchFamily="2" charset="-78"/>
              </a:rPr>
              <a:t>confusion matrix</a:t>
            </a:r>
            <a:r>
              <a:rPr lang="fa-IR" dirty="0">
                <a:cs typeface="B Zar" panose="00000400000000000000" pitchFamily="2" charset="-78"/>
              </a:rPr>
              <a:t>)</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0DB1898D-5BD0-54C7-0A14-D3B644DFFA46}"/>
              </a:ext>
            </a:extLst>
          </p:cNvPr>
          <p:cNvPicPr>
            <a:picLocks noChangeAspect="1"/>
          </p:cNvPicPr>
          <p:nvPr/>
        </p:nvPicPr>
        <p:blipFill>
          <a:blip r:embed="rId2"/>
          <a:stretch>
            <a:fillRect/>
          </a:stretch>
        </p:blipFill>
        <p:spPr>
          <a:xfrm>
            <a:off x="838200" y="1472234"/>
            <a:ext cx="4845535" cy="2057193"/>
          </a:xfrm>
          <a:prstGeom prst="rect">
            <a:avLst/>
          </a:prstGeom>
        </p:spPr>
      </p:pic>
      <p:pic>
        <p:nvPicPr>
          <p:cNvPr id="7" name="Picture 6">
            <a:extLst>
              <a:ext uri="{FF2B5EF4-FFF2-40B4-BE49-F238E27FC236}">
                <a16:creationId xmlns:a16="http://schemas.microsoft.com/office/drawing/2014/main" id="{573F09E3-2A47-E945-536A-0275C882B1F8}"/>
              </a:ext>
            </a:extLst>
          </p:cNvPr>
          <p:cNvPicPr>
            <a:picLocks noChangeAspect="1"/>
          </p:cNvPicPr>
          <p:nvPr/>
        </p:nvPicPr>
        <p:blipFill>
          <a:blip r:embed="rId3"/>
          <a:stretch>
            <a:fillRect/>
          </a:stretch>
        </p:blipFill>
        <p:spPr>
          <a:xfrm>
            <a:off x="1938735" y="3529426"/>
            <a:ext cx="7727273" cy="1107109"/>
          </a:xfrm>
          <a:prstGeom prst="rect">
            <a:avLst/>
          </a:prstGeom>
        </p:spPr>
      </p:pic>
      <p:pic>
        <p:nvPicPr>
          <p:cNvPr id="9" name="Picture 8">
            <a:extLst>
              <a:ext uri="{FF2B5EF4-FFF2-40B4-BE49-F238E27FC236}">
                <a16:creationId xmlns:a16="http://schemas.microsoft.com/office/drawing/2014/main" id="{292AF16F-B74A-54AA-B274-E3997D5EB8AA}"/>
              </a:ext>
            </a:extLst>
          </p:cNvPr>
          <p:cNvPicPr>
            <a:picLocks noChangeAspect="1"/>
          </p:cNvPicPr>
          <p:nvPr/>
        </p:nvPicPr>
        <p:blipFill>
          <a:blip r:embed="rId4"/>
          <a:stretch>
            <a:fillRect/>
          </a:stretch>
        </p:blipFill>
        <p:spPr>
          <a:xfrm>
            <a:off x="1938735" y="4837043"/>
            <a:ext cx="7727272" cy="1054041"/>
          </a:xfrm>
          <a:prstGeom prst="rect">
            <a:avLst/>
          </a:prstGeom>
        </p:spPr>
      </p:pic>
    </p:spTree>
    <p:extLst>
      <p:ext uri="{BB962C8B-B14F-4D97-AF65-F5344CB8AC3E}">
        <p14:creationId xmlns:p14="http://schemas.microsoft.com/office/powerpoint/2010/main" val="33384832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D0F15-6F31-FB8E-71D1-DD52DD752C27}"/>
              </a:ext>
            </a:extLst>
          </p:cNvPr>
          <p:cNvPicPr>
            <a:picLocks noChangeAspect="1"/>
          </p:cNvPicPr>
          <p:nvPr/>
        </p:nvPicPr>
        <p:blipFill>
          <a:blip r:embed="rId2"/>
          <a:stretch>
            <a:fillRect/>
          </a:stretch>
        </p:blipFill>
        <p:spPr>
          <a:xfrm>
            <a:off x="1855304" y="56521"/>
            <a:ext cx="8680174" cy="6593952"/>
          </a:xfrm>
          <a:prstGeom prst="rect">
            <a:avLst/>
          </a:prstGeom>
        </p:spPr>
      </p:pic>
    </p:spTree>
    <p:extLst>
      <p:ext uri="{BB962C8B-B14F-4D97-AF65-F5344CB8AC3E}">
        <p14:creationId xmlns:p14="http://schemas.microsoft.com/office/powerpoint/2010/main" val="31311448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F9245-AFEA-C5B8-5FB8-357CA3E2188E}"/>
              </a:ext>
            </a:extLst>
          </p:cNvPr>
          <p:cNvPicPr>
            <a:picLocks noChangeAspect="1"/>
          </p:cNvPicPr>
          <p:nvPr/>
        </p:nvPicPr>
        <p:blipFill>
          <a:blip r:embed="rId2"/>
          <a:stretch>
            <a:fillRect/>
          </a:stretch>
        </p:blipFill>
        <p:spPr>
          <a:xfrm>
            <a:off x="1948070" y="148957"/>
            <a:ext cx="8401878" cy="6478338"/>
          </a:xfrm>
          <a:prstGeom prst="rect">
            <a:avLst/>
          </a:prstGeom>
        </p:spPr>
      </p:pic>
    </p:spTree>
    <p:extLst>
      <p:ext uri="{BB962C8B-B14F-4D97-AF65-F5344CB8AC3E}">
        <p14:creationId xmlns:p14="http://schemas.microsoft.com/office/powerpoint/2010/main" val="317565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61F1-03F1-F663-63E2-990B20356E32}"/>
              </a:ext>
            </a:extLst>
          </p:cNvPr>
          <p:cNvSpPr>
            <a:spLocks noGrp="1"/>
          </p:cNvSpPr>
          <p:nvPr>
            <p:ph type="title"/>
          </p:nvPr>
        </p:nvSpPr>
        <p:spPr>
          <a:xfrm>
            <a:off x="838200" y="365125"/>
            <a:ext cx="10515600" cy="536023"/>
          </a:xfrm>
        </p:spPr>
        <p:txBody>
          <a:bodyPr>
            <a:normAutofit fontScale="90000"/>
          </a:bodyPr>
          <a:lstStyle/>
          <a:p>
            <a:pPr algn="ctr" rtl="1"/>
            <a:r>
              <a:rPr lang="fa-IR" dirty="0">
                <a:cs typeface="B Zar" panose="00000400000000000000" pitchFamily="2" charset="-78"/>
              </a:rPr>
              <a:t> تاریخچه داده کاوی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972F5708-213F-BE47-9CFE-AB333985A1FF}"/>
              </a:ext>
            </a:extLst>
          </p:cNvPr>
          <p:cNvSpPr>
            <a:spLocks noGrp="1"/>
          </p:cNvSpPr>
          <p:nvPr>
            <p:ph idx="1"/>
          </p:nvPr>
        </p:nvSpPr>
        <p:spPr>
          <a:xfrm>
            <a:off x="838200" y="901148"/>
            <a:ext cx="10515600" cy="5275815"/>
          </a:xfrm>
        </p:spPr>
        <p:txBody>
          <a:bodyPr>
            <a:normAutofit/>
          </a:bodyPr>
          <a:lstStyle/>
          <a:p>
            <a:pPr algn="just" rtl="1"/>
            <a:r>
              <a:rPr lang="fa-IR" dirty="0">
                <a:cs typeface="B Zar" panose="00000400000000000000" pitchFamily="2" charset="-78"/>
              </a:rPr>
              <a:t>علی رغم آنکه داده کاوی به طور سنتی به عنوان یک فرآیند میانی در چارچوب کشف اطلاعات از پایگاه داده ها (</a:t>
            </a:r>
            <a:r>
              <a:rPr lang="en-US" dirty="0">
                <a:cs typeface="B Zar" panose="00000400000000000000" pitchFamily="2" charset="-78"/>
              </a:rPr>
              <a:t>knowledge discovery in databases</a:t>
            </a:r>
            <a:r>
              <a:rPr lang="fa-IR" dirty="0">
                <a:cs typeface="B Zar" panose="00000400000000000000" pitchFamily="2" charset="-78"/>
              </a:rPr>
              <a:t> یا </a:t>
            </a:r>
            <a:r>
              <a:rPr lang="en-US" dirty="0">
                <a:cs typeface="B Zar" panose="00000400000000000000" pitchFamily="2" charset="-78"/>
              </a:rPr>
              <a:t>KDD </a:t>
            </a:r>
            <a:r>
              <a:rPr lang="fa-IR" dirty="0">
                <a:cs typeface="B Zar" panose="00000400000000000000" pitchFamily="2" charset="-78"/>
              </a:rPr>
              <a:t>) در نظر گرفته می شود</a:t>
            </a:r>
          </a:p>
          <a:p>
            <a:pPr algn="just" rtl="1"/>
            <a:r>
              <a:rPr lang="fa-IR" dirty="0">
                <a:cs typeface="B Zar" panose="00000400000000000000" pitchFamily="2" charset="-78"/>
              </a:rPr>
              <a:t>برای سال ها به عنوان یک زمینه آکادمیک در علوم کامپیوتر ظاهر شده بود</a:t>
            </a:r>
          </a:p>
          <a:p>
            <a:pPr algn="just" rtl="1"/>
            <a:r>
              <a:rPr lang="fa-IR" dirty="0">
                <a:cs typeface="B Zar" panose="00000400000000000000" pitchFamily="2" charset="-78"/>
              </a:rPr>
              <a:t>در اواخر دهه 1980، مجموعه ای از کارگاه های آموزشی با موضوع </a:t>
            </a:r>
            <a:r>
              <a:rPr lang="fa-IR" sz="2600" b="1" dirty="0">
                <a:cs typeface="B Zar" panose="00000400000000000000" pitchFamily="2" charset="-78"/>
              </a:rPr>
              <a:t>«کشف دانش در پایگاه های داده»</a:t>
            </a:r>
            <a:r>
              <a:rPr lang="fa-IR" dirty="0">
                <a:cs typeface="B Zar" panose="00000400000000000000" pitchFamily="2" charset="-78"/>
              </a:rPr>
              <a:t> سازماندهی شد. این کارگاه‌ها محققانی از رشته‌های مختلف گرد هم آمدند تا چالش‌ها و فرصت‌ها در استفاده از تکنیک‌های محاسباتی برای استخراج دانش عملی از پایگاه‌های داده بزرگ را مورد بحث و بررسی قرار دهند.</a:t>
            </a:r>
          </a:p>
          <a:p>
            <a:pPr algn="just" rtl="1"/>
            <a:r>
              <a:rPr lang="fa-IR" dirty="0">
                <a:cs typeface="B Zar" panose="00000400000000000000" pitchFamily="2" charset="-78"/>
              </a:rPr>
              <a:t> این کارگاه ها به سرعت تبدیل به کنفرانس های بسیار محبوبی شدند که با حضور محققان و دست اندرکاران از دانشگاه و صنعت برگزار شد. </a:t>
            </a:r>
          </a:p>
          <a:p>
            <a:pPr algn="just" rtl="1"/>
            <a:r>
              <a:rPr lang="fa-IR" dirty="0">
                <a:cs typeface="B Zar" panose="00000400000000000000" pitchFamily="2" charset="-78"/>
              </a:rPr>
              <a:t>موفقیت این کنفرانس ها به همراه علاقه ای که کسب و کارها و صنعت به جذب نیروهای جدید با پیشینه داده کاوی نشان داده اند، به رشد فوق العاده این حوزه دامن زده است.</a:t>
            </a:r>
            <a:endParaRPr lang="en-US" dirty="0">
              <a:cs typeface="B Zar" panose="00000400000000000000" pitchFamily="2" charset="-78"/>
            </a:endParaRPr>
          </a:p>
        </p:txBody>
      </p:sp>
    </p:spTree>
    <p:extLst>
      <p:ext uri="{BB962C8B-B14F-4D97-AF65-F5344CB8AC3E}">
        <p14:creationId xmlns:p14="http://schemas.microsoft.com/office/powerpoint/2010/main" val="3028334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BA1A89-5347-3507-FB9E-F33D841F4E7F}"/>
              </a:ext>
            </a:extLst>
          </p:cNvPr>
          <p:cNvPicPr>
            <a:picLocks noChangeAspect="1"/>
          </p:cNvPicPr>
          <p:nvPr/>
        </p:nvPicPr>
        <p:blipFill>
          <a:blip r:embed="rId2"/>
          <a:stretch>
            <a:fillRect/>
          </a:stretch>
        </p:blipFill>
        <p:spPr>
          <a:xfrm>
            <a:off x="2145566" y="263117"/>
            <a:ext cx="8085112" cy="6190692"/>
          </a:xfrm>
          <a:prstGeom prst="rect">
            <a:avLst/>
          </a:prstGeom>
        </p:spPr>
      </p:pic>
    </p:spTree>
    <p:extLst>
      <p:ext uri="{BB962C8B-B14F-4D97-AF65-F5344CB8AC3E}">
        <p14:creationId xmlns:p14="http://schemas.microsoft.com/office/powerpoint/2010/main" val="15492891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2104B-F141-22FF-2E4A-254EE70FF60A}"/>
              </a:ext>
            </a:extLst>
          </p:cNvPr>
          <p:cNvPicPr>
            <a:picLocks noChangeAspect="1"/>
          </p:cNvPicPr>
          <p:nvPr/>
        </p:nvPicPr>
        <p:blipFill>
          <a:blip r:embed="rId2"/>
          <a:stretch>
            <a:fillRect/>
          </a:stretch>
        </p:blipFill>
        <p:spPr>
          <a:xfrm>
            <a:off x="1649911" y="99598"/>
            <a:ext cx="8892178" cy="1411150"/>
          </a:xfrm>
          <a:prstGeom prst="rect">
            <a:avLst/>
          </a:prstGeom>
        </p:spPr>
      </p:pic>
      <p:pic>
        <p:nvPicPr>
          <p:cNvPr id="5" name="Picture 4">
            <a:extLst>
              <a:ext uri="{FF2B5EF4-FFF2-40B4-BE49-F238E27FC236}">
                <a16:creationId xmlns:a16="http://schemas.microsoft.com/office/drawing/2014/main" id="{0C05B4AD-9FD5-5CC4-F4B8-EE4313CCE0E0}"/>
              </a:ext>
            </a:extLst>
          </p:cNvPr>
          <p:cNvPicPr>
            <a:picLocks noChangeAspect="1"/>
          </p:cNvPicPr>
          <p:nvPr/>
        </p:nvPicPr>
        <p:blipFill>
          <a:blip r:embed="rId3"/>
          <a:stretch>
            <a:fillRect/>
          </a:stretch>
        </p:blipFill>
        <p:spPr>
          <a:xfrm>
            <a:off x="1796570" y="1510748"/>
            <a:ext cx="8394352" cy="4982454"/>
          </a:xfrm>
          <a:prstGeom prst="rect">
            <a:avLst/>
          </a:prstGeom>
        </p:spPr>
      </p:pic>
    </p:spTree>
    <p:extLst>
      <p:ext uri="{BB962C8B-B14F-4D97-AF65-F5344CB8AC3E}">
        <p14:creationId xmlns:p14="http://schemas.microsoft.com/office/powerpoint/2010/main" val="9713175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B7742-687F-E48D-6BE9-AE33767412E7}"/>
              </a:ext>
            </a:extLst>
          </p:cNvPr>
          <p:cNvPicPr>
            <a:picLocks noChangeAspect="1"/>
          </p:cNvPicPr>
          <p:nvPr/>
        </p:nvPicPr>
        <p:blipFill>
          <a:blip r:embed="rId2"/>
          <a:stretch>
            <a:fillRect/>
          </a:stretch>
        </p:blipFill>
        <p:spPr>
          <a:xfrm>
            <a:off x="2054088" y="168431"/>
            <a:ext cx="8030816" cy="6564467"/>
          </a:xfrm>
          <a:prstGeom prst="rect">
            <a:avLst/>
          </a:prstGeom>
        </p:spPr>
      </p:pic>
    </p:spTree>
    <p:extLst>
      <p:ext uri="{BB962C8B-B14F-4D97-AF65-F5344CB8AC3E}">
        <p14:creationId xmlns:p14="http://schemas.microsoft.com/office/powerpoint/2010/main" val="1070130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FB956-278E-956C-6D10-2BE63A546212}"/>
              </a:ext>
            </a:extLst>
          </p:cNvPr>
          <p:cNvPicPr>
            <a:picLocks noChangeAspect="1"/>
          </p:cNvPicPr>
          <p:nvPr/>
        </p:nvPicPr>
        <p:blipFill>
          <a:blip r:embed="rId2"/>
          <a:stretch>
            <a:fillRect/>
          </a:stretch>
        </p:blipFill>
        <p:spPr>
          <a:xfrm>
            <a:off x="1971785" y="31273"/>
            <a:ext cx="9226301" cy="6144240"/>
          </a:xfrm>
          <a:prstGeom prst="rect">
            <a:avLst/>
          </a:prstGeom>
        </p:spPr>
      </p:pic>
    </p:spTree>
    <p:extLst>
      <p:ext uri="{BB962C8B-B14F-4D97-AF65-F5344CB8AC3E}">
        <p14:creationId xmlns:p14="http://schemas.microsoft.com/office/powerpoint/2010/main" val="17225176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CF85DB-A7A0-3F0F-18AF-A18CE12D5D3D}"/>
              </a:ext>
            </a:extLst>
          </p:cNvPr>
          <p:cNvPicPr>
            <a:picLocks noChangeAspect="1"/>
          </p:cNvPicPr>
          <p:nvPr/>
        </p:nvPicPr>
        <p:blipFill>
          <a:blip r:embed="rId2"/>
          <a:stretch>
            <a:fillRect/>
          </a:stretch>
        </p:blipFill>
        <p:spPr>
          <a:xfrm>
            <a:off x="962000" y="2374693"/>
            <a:ext cx="10543064" cy="2108613"/>
          </a:xfrm>
          <a:prstGeom prst="rect">
            <a:avLst/>
          </a:prstGeom>
        </p:spPr>
      </p:pic>
    </p:spTree>
    <p:extLst>
      <p:ext uri="{BB962C8B-B14F-4D97-AF65-F5344CB8AC3E}">
        <p14:creationId xmlns:p14="http://schemas.microsoft.com/office/powerpoint/2010/main" val="36421630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5DF04-5B48-5FAF-1C16-DBCB0AE73A0F}"/>
              </a:ext>
            </a:extLst>
          </p:cNvPr>
          <p:cNvPicPr>
            <a:picLocks noChangeAspect="1"/>
          </p:cNvPicPr>
          <p:nvPr/>
        </p:nvPicPr>
        <p:blipFill>
          <a:blip r:embed="rId2"/>
          <a:stretch>
            <a:fillRect/>
          </a:stretch>
        </p:blipFill>
        <p:spPr>
          <a:xfrm>
            <a:off x="421710" y="188222"/>
            <a:ext cx="9967994" cy="3214786"/>
          </a:xfrm>
          <a:prstGeom prst="rect">
            <a:avLst/>
          </a:prstGeom>
        </p:spPr>
      </p:pic>
      <p:pic>
        <p:nvPicPr>
          <p:cNvPr id="5" name="Picture 4">
            <a:extLst>
              <a:ext uri="{FF2B5EF4-FFF2-40B4-BE49-F238E27FC236}">
                <a16:creationId xmlns:a16="http://schemas.microsoft.com/office/drawing/2014/main" id="{90A522D4-C944-C87B-079E-D99B68191CC9}"/>
              </a:ext>
            </a:extLst>
          </p:cNvPr>
          <p:cNvPicPr>
            <a:picLocks noChangeAspect="1"/>
          </p:cNvPicPr>
          <p:nvPr/>
        </p:nvPicPr>
        <p:blipFill>
          <a:blip r:embed="rId3"/>
          <a:stretch>
            <a:fillRect/>
          </a:stretch>
        </p:blipFill>
        <p:spPr>
          <a:xfrm>
            <a:off x="282303" y="3902763"/>
            <a:ext cx="11400906" cy="1822175"/>
          </a:xfrm>
          <a:prstGeom prst="rect">
            <a:avLst/>
          </a:prstGeom>
        </p:spPr>
      </p:pic>
    </p:spTree>
    <p:extLst>
      <p:ext uri="{BB962C8B-B14F-4D97-AF65-F5344CB8AC3E}">
        <p14:creationId xmlns:p14="http://schemas.microsoft.com/office/powerpoint/2010/main" val="13748425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64064-BCE2-55EA-B528-897D8222B8C5}"/>
              </a:ext>
            </a:extLst>
          </p:cNvPr>
          <p:cNvPicPr>
            <a:picLocks noChangeAspect="1"/>
          </p:cNvPicPr>
          <p:nvPr/>
        </p:nvPicPr>
        <p:blipFill>
          <a:blip r:embed="rId2"/>
          <a:stretch>
            <a:fillRect/>
          </a:stretch>
        </p:blipFill>
        <p:spPr>
          <a:xfrm>
            <a:off x="1069188" y="1623262"/>
            <a:ext cx="9585559" cy="3796877"/>
          </a:xfrm>
          <a:prstGeom prst="rect">
            <a:avLst/>
          </a:prstGeom>
        </p:spPr>
      </p:pic>
    </p:spTree>
    <p:extLst>
      <p:ext uri="{BB962C8B-B14F-4D97-AF65-F5344CB8AC3E}">
        <p14:creationId xmlns:p14="http://schemas.microsoft.com/office/powerpoint/2010/main" val="1645991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4B2DA-EAC6-0495-DFB2-869092732CE8}"/>
              </a:ext>
            </a:extLst>
          </p:cNvPr>
          <p:cNvPicPr>
            <a:picLocks noChangeAspect="1"/>
          </p:cNvPicPr>
          <p:nvPr/>
        </p:nvPicPr>
        <p:blipFill>
          <a:blip r:embed="rId2"/>
          <a:stretch>
            <a:fillRect/>
          </a:stretch>
        </p:blipFill>
        <p:spPr>
          <a:xfrm>
            <a:off x="926128" y="450377"/>
            <a:ext cx="9978433" cy="5595582"/>
          </a:xfrm>
          <a:prstGeom prst="rect">
            <a:avLst/>
          </a:prstGeom>
        </p:spPr>
      </p:pic>
    </p:spTree>
    <p:extLst>
      <p:ext uri="{BB962C8B-B14F-4D97-AF65-F5344CB8AC3E}">
        <p14:creationId xmlns:p14="http://schemas.microsoft.com/office/powerpoint/2010/main" val="12720193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60809-98C9-2FB2-8786-CE85DE3636C6}"/>
              </a:ext>
            </a:extLst>
          </p:cNvPr>
          <p:cNvPicPr>
            <a:picLocks noChangeAspect="1"/>
          </p:cNvPicPr>
          <p:nvPr/>
        </p:nvPicPr>
        <p:blipFill>
          <a:blip r:embed="rId2"/>
          <a:stretch>
            <a:fillRect/>
          </a:stretch>
        </p:blipFill>
        <p:spPr>
          <a:xfrm>
            <a:off x="1948070" y="116301"/>
            <a:ext cx="8428382" cy="6522835"/>
          </a:xfrm>
          <a:prstGeom prst="rect">
            <a:avLst/>
          </a:prstGeom>
        </p:spPr>
      </p:pic>
    </p:spTree>
    <p:extLst>
      <p:ext uri="{BB962C8B-B14F-4D97-AF65-F5344CB8AC3E}">
        <p14:creationId xmlns:p14="http://schemas.microsoft.com/office/powerpoint/2010/main" val="4261958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420CD0-1379-8C82-8AD6-9C2ABE7D4281}"/>
              </a:ext>
            </a:extLst>
          </p:cNvPr>
          <p:cNvPicPr>
            <a:picLocks noChangeAspect="1"/>
          </p:cNvPicPr>
          <p:nvPr/>
        </p:nvPicPr>
        <p:blipFill>
          <a:blip r:embed="rId2"/>
          <a:stretch>
            <a:fillRect/>
          </a:stretch>
        </p:blipFill>
        <p:spPr>
          <a:xfrm>
            <a:off x="715618" y="685800"/>
            <a:ext cx="10243930" cy="5898020"/>
          </a:xfrm>
          <a:prstGeom prst="rect">
            <a:avLst/>
          </a:prstGeom>
        </p:spPr>
      </p:pic>
    </p:spTree>
    <p:extLst>
      <p:ext uri="{BB962C8B-B14F-4D97-AF65-F5344CB8AC3E}">
        <p14:creationId xmlns:p14="http://schemas.microsoft.com/office/powerpoint/2010/main" val="381794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2A9E-CDB1-3A12-5118-E3CCD3C7F8D2}"/>
              </a:ext>
            </a:extLst>
          </p:cNvPr>
          <p:cNvSpPr>
            <a:spLocks noGrp="1"/>
          </p:cNvSpPr>
          <p:nvPr>
            <p:ph type="title"/>
          </p:nvPr>
        </p:nvSpPr>
        <p:spPr/>
        <p:txBody>
          <a:bodyPr/>
          <a:lstStyle/>
          <a:p>
            <a:pPr algn="ctr" rtl="1"/>
            <a:r>
              <a:rPr lang="fa-IR" dirty="0">
                <a:cs typeface="B Zar" panose="00000400000000000000" pitchFamily="2" charset="-78"/>
              </a:rPr>
              <a:t> تاریخچه علم داده</a:t>
            </a:r>
            <a:endParaRPr lang="en-US" dirty="0"/>
          </a:p>
        </p:txBody>
      </p:sp>
      <p:sp>
        <p:nvSpPr>
          <p:cNvPr id="3" name="Content Placeholder 2">
            <a:extLst>
              <a:ext uri="{FF2B5EF4-FFF2-40B4-BE49-F238E27FC236}">
                <a16:creationId xmlns:a16="http://schemas.microsoft.com/office/drawing/2014/main" id="{A8C52DA1-C89F-9168-ABB3-ECA05222A680}"/>
              </a:ext>
            </a:extLst>
          </p:cNvPr>
          <p:cNvSpPr>
            <a:spLocks noGrp="1"/>
          </p:cNvSpPr>
          <p:nvPr>
            <p:ph idx="1"/>
          </p:nvPr>
        </p:nvSpPr>
        <p:spPr/>
        <p:txBody>
          <a:bodyPr/>
          <a:lstStyle/>
          <a:p>
            <a:pPr algn="r" rtl="1"/>
            <a:r>
              <a:rPr lang="fa-IR" dirty="0">
                <a:cs typeface="B Zar" panose="00000400000000000000" pitchFamily="2" charset="-78"/>
              </a:rPr>
              <a:t>واژه </a:t>
            </a:r>
            <a:r>
              <a:rPr lang="fa-IR" dirty="0">
                <a:highlight>
                  <a:srgbClr val="FFFF00"/>
                </a:highlight>
                <a:cs typeface="B Zar" panose="00000400000000000000" pitchFamily="2" charset="-78"/>
              </a:rPr>
              <a:t>علم داده</a:t>
            </a:r>
            <a:r>
              <a:rPr lang="fa-IR" dirty="0">
                <a:cs typeface="B Zar" panose="00000400000000000000" pitchFamily="2" charset="-78"/>
              </a:rPr>
              <a:t> اولین بار توسط ویلیام کلیولند (سال 2001) مورد استفاده قرار گرفت. </a:t>
            </a:r>
          </a:p>
          <a:p>
            <a:pPr algn="r" rtl="1"/>
            <a:r>
              <a:rPr lang="fa-IR" dirty="0">
                <a:cs typeface="B Zar" panose="00000400000000000000" pitchFamily="2" charset="-78"/>
              </a:rPr>
              <a:t>او در مقاله با عنوان «علم داده: برنامه‌ای برای گسترش جنبه‌های فنی در رشته آمار» پیشنهاد کرد که علم داده به عنوان یک رشته مستقل شناخته و به صورت دانشگاهی ارائه شود.</a:t>
            </a:r>
          </a:p>
          <a:p>
            <a:pPr algn="r" rtl="1"/>
            <a:r>
              <a:rPr lang="fa-IR" dirty="0">
                <a:cs typeface="B Zar" panose="00000400000000000000" pitchFamily="2" charset="-78"/>
              </a:rPr>
              <a:t> کلیولند این رشته جدید را مرتبط با </a:t>
            </a:r>
            <a:r>
              <a:rPr lang="fa-IR" dirty="0">
                <a:cs typeface="B Zar" panose="00000400000000000000" pitchFamily="2" charset="-78"/>
                <a:hlinkClick r:id="rId2" tooltip="علوم کامپیوتر"/>
              </a:rPr>
              <a:t>علوم کامپیوتر</a:t>
            </a:r>
            <a:r>
              <a:rPr lang="fa-IR" dirty="0">
                <a:cs typeface="B Zar" panose="00000400000000000000" pitchFamily="2" charset="-78"/>
              </a:rPr>
              <a:t> و  </a:t>
            </a:r>
            <a:r>
              <a:rPr lang="fa-IR" dirty="0">
                <a:cs typeface="B Zar" panose="00000400000000000000" pitchFamily="2" charset="-78"/>
                <a:hlinkClick r:id="rId3" tooltip="داده‌کاوی"/>
              </a:rPr>
              <a:t>آمار</a:t>
            </a:r>
            <a:r>
              <a:rPr lang="fa-IR" dirty="0">
                <a:cs typeface="B Zar" panose="00000400000000000000" pitchFamily="2" charset="-78"/>
              </a:rPr>
              <a:t> می‌دانست. از نظر او:</a:t>
            </a:r>
          </a:p>
          <a:p>
            <a:pPr lvl="1" algn="r" rtl="1"/>
            <a:r>
              <a:rPr lang="fa-IR" dirty="0">
                <a:cs typeface="B Zar" panose="00000400000000000000" pitchFamily="2" charset="-78"/>
              </a:rPr>
              <a:t>مهندسین کامپیوتر شناخت کمی از روشهای تحلیل و استباط به کمک داده دارند</a:t>
            </a:r>
          </a:p>
          <a:p>
            <a:pPr lvl="1" algn="r" rtl="1"/>
            <a:r>
              <a:rPr lang="fa-IR" dirty="0">
                <a:cs typeface="B Zar" panose="00000400000000000000" pitchFamily="2" charset="-78"/>
              </a:rPr>
              <a:t>همچنین دانش محاسباتی متخصصین آمار، تنها به تحلیل داده ها محدود است</a:t>
            </a:r>
          </a:p>
          <a:p>
            <a:pPr algn="r" rtl="1"/>
            <a:r>
              <a:rPr lang="fa-IR" dirty="0">
                <a:cs typeface="B Zar" panose="00000400000000000000" pitchFamily="2" charset="-78"/>
              </a:rPr>
              <a:t>بنابراین تلفیق این دو گروه می‌تواند منجر به نوآوری‌های زیادی شود. دپارتمانهای علم داده باید اساتیدی داشته باشد که بتوانند </a:t>
            </a:r>
            <a:r>
              <a:rPr lang="fa-IR" dirty="0">
                <a:cs typeface="B Zar" panose="00000400000000000000" pitchFamily="2" charset="-78"/>
                <a:hlinkClick r:id="rId2" tooltip="علوم کامپیوتر"/>
              </a:rPr>
              <a:t>دانش تحلیل داده ها</a:t>
            </a:r>
            <a:r>
              <a:rPr lang="fa-IR" dirty="0">
                <a:cs typeface="B Zar" panose="00000400000000000000" pitchFamily="2" charset="-78"/>
              </a:rPr>
              <a:t> را با </a:t>
            </a:r>
            <a:r>
              <a:rPr lang="fa-IR" dirty="0">
                <a:cs typeface="B Zar" panose="00000400000000000000" pitchFamily="2" charset="-78"/>
                <a:hlinkClick r:id="rId2" tooltip="علوم کامپیوتر"/>
              </a:rPr>
              <a:t>دانش استخراج داده و محاسباتی</a:t>
            </a:r>
            <a:r>
              <a:rPr lang="fa-IR" dirty="0">
                <a:cs typeface="B Zar" panose="00000400000000000000" pitchFamily="2" charset="-78"/>
              </a:rPr>
              <a:t> تلفیق کنند</a:t>
            </a:r>
            <a:r>
              <a:rPr lang="fa-IR" dirty="0"/>
              <a:t>.</a:t>
            </a:r>
            <a:endParaRPr lang="en-US" dirty="0">
              <a:cs typeface="B Zar" panose="00000400000000000000" pitchFamily="2" charset="-78"/>
            </a:endParaRPr>
          </a:p>
        </p:txBody>
      </p:sp>
    </p:spTree>
    <p:extLst>
      <p:ext uri="{BB962C8B-B14F-4D97-AF65-F5344CB8AC3E}">
        <p14:creationId xmlns:p14="http://schemas.microsoft.com/office/powerpoint/2010/main" val="41392438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7A9BFF-4534-5E06-5611-C42052C691A0}"/>
              </a:ext>
            </a:extLst>
          </p:cNvPr>
          <p:cNvPicPr>
            <a:picLocks noChangeAspect="1"/>
          </p:cNvPicPr>
          <p:nvPr/>
        </p:nvPicPr>
        <p:blipFill>
          <a:blip r:embed="rId2"/>
          <a:stretch>
            <a:fillRect/>
          </a:stretch>
        </p:blipFill>
        <p:spPr>
          <a:xfrm>
            <a:off x="4187686" y="0"/>
            <a:ext cx="2968487" cy="912191"/>
          </a:xfrm>
          <a:prstGeom prst="rect">
            <a:avLst/>
          </a:prstGeom>
        </p:spPr>
      </p:pic>
      <p:pic>
        <p:nvPicPr>
          <p:cNvPr id="7" name="Picture 6">
            <a:extLst>
              <a:ext uri="{FF2B5EF4-FFF2-40B4-BE49-F238E27FC236}">
                <a16:creationId xmlns:a16="http://schemas.microsoft.com/office/drawing/2014/main" id="{E4B4A3F8-6FFA-D685-2FE2-FE3805414769}"/>
              </a:ext>
            </a:extLst>
          </p:cNvPr>
          <p:cNvPicPr>
            <a:picLocks noChangeAspect="1"/>
          </p:cNvPicPr>
          <p:nvPr/>
        </p:nvPicPr>
        <p:blipFill>
          <a:blip r:embed="rId3"/>
          <a:stretch>
            <a:fillRect/>
          </a:stretch>
        </p:blipFill>
        <p:spPr>
          <a:xfrm>
            <a:off x="686627" y="816428"/>
            <a:ext cx="10259669" cy="5862668"/>
          </a:xfrm>
          <a:prstGeom prst="rect">
            <a:avLst/>
          </a:prstGeom>
        </p:spPr>
      </p:pic>
    </p:spTree>
    <p:extLst>
      <p:ext uri="{BB962C8B-B14F-4D97-AF65-F5344CB8AC3E}">
        <p14:creationId xmlns:p14="http://schemas.microsoft.com/office/powerpoint/2010/main" val="39598278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42AA0-78A7-F989-C3A6-B83AF7C612AD}"/>
              </a:ext>
            </a:extLst>
          </p:cNvPr>
          <p:cNvPicPr>
            <a:picLocks noChangeAspect="1"/>
          </p:cNvPicPr>
          <p:nvPr/>
        </p:nvPicPr>
        <p:blipFill>
          <a:blip r:embed="rId2"/>
          <a:stretch>
            <a:fillRect/>
          </a:stretch>
        </p:blipFill>
        <p:spPr>
          <a:xfrm>
            <a:off x="887896" y="-19453"/>
            <a:ext cx="10442713" cy="6879446"/>
          </a:xfrm>
          <a:prstGeom prst="rect">
            <a:avLst/>
          </a:prstGeom>
        </p:spPr>
      </p:pic>
    </p:spTree>
    <p:extLst>
      <p:ext uri="{BB962C8B-B14F-4D97-AF65-F5344CB8AC3E}">
        <p14:creationId xmlns:p14="http://schemas.microsoft.com/office/powerpoint/2010/main" val="17871339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0FD59-C317-C087-834F-8E8BDC2D3BD5}"/>
              </a:ext>
            </a:extLst>
          </p:cNvPr>
          <p:cNvPicPr>
            <a:picLocks noChangeAspect="1"/>
          </p:cNvPicPr>
          <p:nvPr/>
        </p:nvPicPr>
        <p:blipFill>
          <a:blip r:embed="rId2"/>
          <a:stretch>
            <a:fillRect/>
          </a:stretch>
        </p:blipFill>
        <p:spPr>
          <a:xfrm>
            <a:off x="1444487" y="9597"/>
            <a:ext cx="9422295" cy="6753319"/>
          </a:xfrm>
          <a:prstGeom prst="rect">
            <a:avLst/>
          </a:prstGeom>
        </p:spPr>
      </p:pic>
    </p:spTree>
    <p:extLst>
      <p:ext uri="{BB962C8B-B14F-4D97-AF65-F5344CB8AC3E}">
        <p14:creationId xmlns:p14="http://schemas.microsoft.com/office/powerpoint/2010/main" val="26499181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29D6F5-7968-F18C-428A-FFD22A0ADC73}"/>
              </a:ext>
            </a:extLst>
          </p:cNvPr>
          <p:cNvPicPr>
            <a:picLocks noChangeAspect="1"/>
          </p:cNvPicPr>
          <p:nvPr/>
        </p:nvPicPr>
        <p:blipFill>
          <a:blip r:embed="rId2"/>
          <a:stretch>
            <a:fillRect/>
          </a:stretch>
        </p:blipFill>
        <p:spPr>
          <a:xfrm>
            <a:off x="258983" y="0"/>
            <a:ext cx="11345337" cy="1948862"/>
          </a:xfrm>
          <a:prstGeom prst="rect">
            <a:avLst/>
          </a:prstGeom>
        </p:spPr>
      </p:pic>
      <p:pic>
        <p:nvPicPr>
          <p:cNvPr id="5" name="Picture 4">
            <a:extLst>
              <a:ext uri="{FF2B5EF4-FFF2-40B4-BE49-F238E27FC236}">
                <a16:creationId xmlns:a16="http://schemas.microsoft.com/office/drawing/2014/main" id="{8A5AE658-F652-8BBE-6C93-ECBBE8BB3CE9}"/>
              </a:ext>
            </a:extLst>
          </p:cNvPr>
          <p:cNvPicPr>
            <a:picLocks noChangeAspect="1"/>
          </p:cNvPicPr>
          <p:nvPr/>
        </p:nvPicPr>
        <p:blipFill>
          <a:blip r:embed="rId3"/>
          <a:stretch>
            <a:fillRect/>
          </a:stretch>
        </p:blipFill>
        <p:spPr>
          <a:xfrm>
            <a:off x="225071" y="3154430"/>
            <a:ext cx="11741857" cy="3272874"/>
          </a:xfrm>
          <a:prstGeom prst="rect">
            <a:avLst/>
          </a:prstGeom>
        </p:spPr>
      </p:pic>
    </p:spTree>
    <p:extLst>
      <p:ext uri="{BB962C8B-B14F-4D97-AF65-F5344CB8AC3E}">
        <p14:creationId xmlns:p14="http://schemas.microsoft.com/office/powerpoint/2010/main" val="33519268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A3E87-8AD9-E869-B766-1BB44FE2D298}"/>
              </a:ext>
            </a:extLst>
          </p:cNvPr>
          <p:cNvPicPr>
            <a:picLocks noChangeAspect="1"/>
          </p:cNvPicPr>
          <p:nvPr/>
        </p:nvPicPr>
        <p:blipFill>
          <a:blip r:embed="rId2"/>
          <a:stretch>
            <a:fillRect/>
          </a:stretch>
        </p:blipFill>
        <p:spPr>
          <a:xfrm>
            <a:off x="4199778" y="0"/>
            <a:ext cx="3505325" cy="951672"/>
          </a:xfrm>
          <a:prstGeom prst="rect">
            <a:avLst/>
          </a:prstGeom>
        </p:spPr>
      </p:pic>
      <p:pic>
        <p:nvPicPr>
          <p:cNvPr id="5" name="Picture 4">
            <a:extLst>
              <a:ext uri="{FF2B5EF4-FFF2-40B4-BE49-F238E27FC236}">
                <a16:creationId xmlns:a16="http://schemas.microsoft.com/office/drawing/2014/main" id="{965CD276-7B70-689E-486C-328F11D1B885}"/>
              </a:ext>
            </a:extLst>
          </p:cNvPr>
          <p:cNvPicPr>
            <a:picLocks noChangeAspect="1"/>
          </p:cNvPicPr>
          <p:nvPr/>
        </p:nvPicPr>
        <p:blipFill>
          <a:blip r:embed="rId3"/>
          <a:stretch>
            <a:fillRect/>
          </a:stretch>
        </p:blipFill>
        <p:spPr>
          <a:xfrm>
            <a:off x="837457" y="1667291"/>
            <a:ext cx="10070566" cy="2835964"/>
          </a:xfrm>
          <a:prstGeom prst="rect">
            <a:avLst/>
          </a:prstGeom>
        </p:spPr>
      </p:pic>
    </p:spTree>
    <p:extLst>
      <p:ext uri="{BB962C8B-B14F-4D97-AF65-F5344CB8AC3E}">
        <p14:creationId xmlns:p14="http://schemas.microsoft.com/office/powerpoint/2010/main" val="21387827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810A0-5D9B-5288-39B5-92E1C1149F59}"/>
              </a:ext>
            </a:extLst>
          </p:cNvPr>
          <p:cNvPicPr>
            <a:picLocks noChangeAspect="1"/>
          </p:cNvPicPr>
          <p:nvPr/>
        </p:nvPicPr>
        <p:blipFill>
          <a:blip r:embed="rId2"/>
          <a:stretch>
            <a:fillRect/>
          </a:stretch>
        </p:blipFill>
        <p:spPr>
          <a:xfrm>
            <a:off x="4367576" y="0"/>
            <a:ext cx="3093398" cy="757238"/>
          </a:xfrm>
          <a:prstGeom prst="rect">
            <a:avLst/>
          </a:prstGeom>
        </p:spPr>
      </p:pic>
      <p:pic>
        <p:nvPicPr>
          <p:cNvPr id="5" name="Picture 4">
            <a:extLst>
              <a:ext uri="{FF2B5EF4-FFF2-40B4-BE49-F238E27FC236}">
                <a16:creationId xmlns:a16="http://schemas.microsoft.com/office/drawing/2014/main" id="{2BB03938-9C91-B87E-F85C-E46896D89C14}"/>
              </a:ext>
            </a:extLst>
          </p:cNvPr>
          <p:cNvPicPr>
            <a:picLocks noChangeAspect="1"/>
          </p:cNvPicPr>
          <p:nvPr/>
        </p:nvPicPr>
        <p:blipFill>
          <a:blip r:embed="rId3"/>
          <a:stretch>
            <a:fillRect/>
          </a:stretch>
        </p:blipFill>
        <p:spPr>
          <a:xfrm>
            <a:off x="2165763" y="757238"/>
            <a:ext cx="7860474" cy="433801"/>
          </a:xfrm>
          <a:prstGeom prst="rect">
            <a:avLst/>
          </a:prstGeom>
        </p:spPr>
      </p:pic>
      <p:pic>
        <p:nvPicPr>
          <p:cNvPr id="7" name="Picture 6">
            <a:extLst>
              <a:ext uri="{FF2B5EF4-FFF2-40B4-BE49-F238E27FC236}">
                <a16:creationId xmlns:a16="http://schemas.microsoft.com/office/drawing/2014/main" id="{AFBB922F-A0ED-6E16-933A-0AEB84303C54}"/>
              </a:ext>
            </a:extLst>
          </p:cNvPr>
          <p:cNvPicPr>
            <a:picLocks noChangeAspect="1"/>
          </p:cNvPicPr>
          <p:nvPr/>
        </p:nvPicPr>
        <p:blipFill>
          <a:blip r:embed="rId4"/>
          <a:stretch>
            <a:fillRect/>
          </a:stretch>
        </p:blipFill>
        <p:spPr>
          <a:xfrm>
            <a:off x="594844" y="1643062"/>
            <a:ext cx="9622581" cy="5082349"/>
          </a:xfrm>
          <a:prstGeom prst="rect">
            <a:avLst/>
          </a:prstGeom>
        </p:spPr>
      </p:pic>
    </p:spTree>
    <p:extLst>
      <p:ext uri="{BB962C8B-B14F-4D97-AF65-F5344CB8AC3E}">
        <p14:creationId xmlns:p14="http://schemas.microsoft.com/office/powerpoint/2010/main" val="17535518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F53B9-CD4B-67AE-7408-24EBB8D8FA1F}"/>
              </a:ext>
            </a:extLst>
          </p:cNvPr>
          <p:cNvPicPr>
            <a:picLocks noChangeAspect="1"/>
          </p:cNvPicPr>
          <p:nvPr/>
        </p:nvPicPr>
        <p:blipFill>
          <a:blip r:embed="rId2"/>
          <a:stretch>
            <a:fillRect/>
          </a:stretch>
        </p:blipFill>
        <p:spPr>
          <a:xfrm>
            <a:off x="942638" y="537928"/>
            <a:ext cx="10189188" cy="5849620"/>
          </a:xfrm>
          <a:prstGeom prst="rect">
            <a:avLst/>
          </a:prstGeom>
        </p:spPr>
      </p:pic>
    </p:spTree>
    <p:extLst>
      <p:ext uri="{BB962C8B-B14F-4D97-AF65-F5344CB8AC3E}">
        <p14:creationId xmlns:p14="http://schemas.microsoft.com/office/powerpoint/2010/main" val="2541487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4642B-B82F-59E6-65C6-601C64C9F097}"/>
              </a:ext>
            </a:extLst>
          </p:cNvPr>
          <p:cNvPicPr>
            <a:picLocks noChangeAspect="1"/>
          </p:cNvPicPr>
          <p:nvPr/>
        </p:nvPicPr>
        <p:blipFill>
          <a:blip r:embed="rId2"/>
          <a:stretch>
            <a:fillRect/>
          </a:stretch>
        </p:blipFill>
        <p:spPr>
          <a:xfrm>
            <a:off x="2514595" y="182010"/>
            <a:ext cx="6101181" cy="573364"/>
          </a:xfrm>
          <a:prstGeom prst="rect">
            <a:avLst/>
          </a:prstGeom>
        </p:spPr>
      </p:pic>
      <p:pic>
        <p:nvPicPr>
          <p:cNvPr id="5" name="Picture 4">
            <a:extLst>
              <a:ext uri="{FF2B5EF4-FFF2-40B4-BE49-F238E27FC236}">
                <a16:creationId xmlns:a16="http://schemas.microsoft.com/office/drawing/2014/main" id="{91AE2A8C-FE7A-B1BD-7BAA-D2A2B9C68689}"/>
              </a:ext>
            </a:extLst>
          </p:cNvPr>
          <p:cNvPicPr>
            <a:picLocks noChangeAspect="1"/>
          </p:cNvPicPr>
          <p:nvPr/>
        </p:nvPicPr>
        <p:blipFill>
          <a:blip r:embed="rId3"/>
          <a:stretch>
            <a:fillRect/>
          </a:stretch>
        </p:blipFill>
        <p:spPr>
          <a:xfrm>
            <a:off x="165881" y="662609"/>
            <a:ext cx="5612688" cy="1007993"/>
          </a:xfrm>
          <a:prstGeom prst="rect">
            <a:avLst/>
          </a:prstGeom>
        </p:spPr>
      </p:pic>
      <p:pic>
        <p:nvPicPr>
          <p:cNvPr id="7" name="Picture 6">
            <a:extLst>
              <a:ext uri="{FF2B5EF4-FFF2-40B4-BE49-F238E27FC236}">
                <a16:creationId xmlns:a16="http://schemas.microsoft.com/office/drawing/2014/main" id="{3D3A0748-CB35-4B1E-0665-B85CE92F3A04}"/>
              </a:ext>
            </a:extLst>
          </p:cNvPr>
          <p:cNvPicPr>
            <a:picLocks noChangeAspect="1"/>
          </p:cNvPicPr>
          <p:nvPr/>
        </p:nvPicPr>
        <p:blipFill>
          <a:blip r:embed="rId4"/>
          <a:stretch>
            <a:fillRect/>
          </a:stretch>
        </p:blipFill>
        <p:spPr>
          <a:xfrm>
            <a:off x="6413433" y="662608"/>
            <a:ext cx="5231964" cy="1007993"/>
          </a:xfrm>
          <a:prstGeom prst="rect">
            <a:avLst/>
          </a:prstGeom>
        </p:spPr>
      </p:pic>
      <p:pic>
        <p:nvPicPr>
          <p:cNvPr id="9" name="Picture 8">
            <a:extLst>
              <a:ext uri="{FF2B5EF4-FFF2-40B4-BE49-F238E27FC236}">
                <a16:creationId xmlns:a16="http://schemas.microsoft.com/office/drawing/2014/main" id="{4DA51848-B3CB-3155-E393-566F480C7512}"/>
              </a:ext>
            </a:extLst>
          </p:cNvPr>
          <p:cNvPicPr>
            <a:picLocks noChangeAspect="1"/>
          </p:cNvPicPr>
          <p:nvPr/>
        </p:nvPicPr>
        <p:blipFill>
          <a:blip r:embed="rId5"/>
          <a:stretch>
            <a:fillRect/>
          </a:stretch>
        </p:blipFill>
        <p:spPr>
          <a:xfrm>
            <a:off x="227370" y="2689570"/>
            <a:ext cx="11418027" cy="2165488"/>
          </a:xfrm>
          <a:prstGeom prst="rect">
            <a:avLst/>
          </a:prstGeom>
        </p:spPr>
      </p:pic>
    </p:spTree>
    <p:extLst>
      <p:ext uri="{BB962C8B-B14F-4D97-AF65-F5344CB8AC3E}">
        <p14:creationId xmlns:p14="http://schemas.microsoft.com/office/powerpoint/2010/main" val="850459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0CD0FF-FB49-B62F-6458-0959197E8BE9}"/>
              </a:ext>
            </a:extLst>
          </p:cNvPr>
          <p:cNvPicPr>
            <a:picLocks noChangeAspect="1"/>
          </p:cNvPicPr>
          <p:nvPr/>
        </p:nvPicPr>
        <p:blipFill>
          <a:blip r:embed="rId2"/>
          <a:stretch>
            <a:fillRect/>
          </a:stretch>
        </p:blipFill>
        <p:spPr>
          <a:xfrm>
            <a:off x="797960" y="647906"/>
            <a:ext cx="10596080" cy="4374667"/>
          </a:xfrm>
          <a:prstGeom prst="rect">
            <a:avLst/>
          </a:prstGeom>
        </p:spPr>
      </p:pic>
    </p:spTree>
    <p:extLst>
      <p:ext uri="{BB962C8B-B14F-4D97-AF65-F5344CB8AC3E}">
        <p14:creationId xmlns:p14="http://schemas.microsoft.com/office/powerpoint/2010/main" val="38300433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E67F1F-589B-3BB0-8DD2-98E52D88980C}"/>
              </a:ext>
            </a:extLst>
          </p:cNvPr>
          <p:cNvPicPr>
            <a:picLocks noChangeAspect="1"/>
          </p:cNvPicPr>
          <p:nvPr/>
        </p:nvPicPr>
        <p:blipFill>
          <a:blip r:embed="rId2"/>
          <a:stretch>
            <a:fillRect/>
          </a:stretch>
        </p:blipFill>
        <p:spPr>
          <a:xfrm>
            <a:off x="2269088" y="1165985"/>
            <a:ext cx="6673230" cy="886653"/>
          </a:xfrm>
          <a:prstGeom prst="rect">
            <a:avLst/>
          </a:prstGeom>
        </p:spPr>
      </p:pic>
      <p:pic>
        <p:nvPicPr>
          <p:cNvPr id="5" name="Picture 4">
            <a:extLst>
              <a:ext uri="{FF2B5EF4-FFF2-40B4-BE49-F238E27FC236}">
                <a16:creationId xmlns:a16="http://schemas.microsoft.com/office/drawing/2014/main" id="{67142BAB-4CE1-FDA0-2238-C028CF8F9C0B}"/>
              </a:ext>
            </a:extLst>
          </p:cNvPr>
          <p:cNvPicPr>
            <a:picLocks noChangeAspect="1"/>
          </p:cNvPicPr>
          <p:nvPr/>
        </p:nvPicPr>
        <p:blipFill>
          <a:blip r:embed="rId3"/>
          <a:stretch>
            <a:fillRect/>
          </a:stretch>
        </p:blipFill>
        <p:spPr>
          <a:xfrm>
            <a:off x="1329067" y="3087755"/>
            <a:ext cx="8744241" cy="2160933"/>
          </a:xfrm>
          <a:prstGeom prst="rect">
            <a:avLst/>
          </a:prstGeom>
        </p:spPr>
      </p:pic>
    </p:spTree>
    <p:extLst>
      <p:ext uri="{BB962C8B-B14F-4D97-AF65-F5344CB8AC3E}">
        <p14:creationId xmlns:p14="http://schemas.microsoft.com/office/powerpoint/2010/main" val="235567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7944B-41FE-3D85-213E-23B016BA21E1}"/>
              </a:ext>
            </a:extLst>
          </p:cNvPr>
          <p:cNvSpPr>
            <a:spLocks noGrp="1"/>
          </p:cNvSpPr>
          <p:nvPr>
            <p:ph idx="1"/>
          </p:nvPr>
        </p:nvSpPr>
        <p:spPr>
          <a:xfrm>
            <a:off x="838200" y="1180214"/>
            <a:ext cx="10515600" cy="4996749"/>
          </a:xfrm>
        </p:spPr>
        <p:txBody>
          <a:bodyPr>
            <a:normAutofit/>
          </a:bodyPr>
          <a:lstStyle/>
          <a:p>
            <a:pPr algn="r" rtl="1"/>
            <a:r>
              <a:rPr lang="fa-IR" dirty="0">
                <a:cs typeface="B Zar" panose="00000400000000000000" pitchFamily="2" charset="-78"/>
              </a:rPr>
              <a:t>داده کاوی فرآیند کشف بینش ها، الگوها و اطلاعات ارزشمند از مجموعه داده های گسترده با استفاده از تکنیک ها، الگوریتم ها و ابزارهای مختلف است. این شامل استخراج دانش پنهان، روندها و روابط است که می تواند به تصمیم گیری ها و پیش بینی های آگاهانه کمک کند.</a:t>
            </a:r>
          </a:p>
          <a:p>
            <a:pPr algn="r" rtl="1"/>
            <a:endParaRPr lang="fa-IR" dirty="0">
              <a:cs typeface="B Zar" panose="00000400000000000000" pitchFamily="2" charset="-78"/>
            </a:endParaRPr>
          </a:p>
          <a:p>
            <a:pPr algn="r" rtl="1"/>
            <a:r>
              <a:rPr lang="fa-IR" dirty="0">
                <a:cs typeface="B Zar" panose="00000400000000000000" pitchFamily="2" charset="-78"/>
              </a:rPr>
              <a:t>علم داده رشته‌ای است که شامل استخراج بینش و دانش از داده‌ها از طریق تکنیک‌های مختلف، شامل تحلیل آماری، یادگیری ماشین و تخصص حوزه، برای اطلاع‌رسانی در تصمیم‌گیری و حل مشکلات پیچیده است.</a:t>
            </a:r>
          </a:p>
        </p:txBody>
      </p:sp>
    </p:spTree>
    <p:extLst>
      <p:ext uri="{BB962C8B-B14F-4D97-AF65-F5344CB8AC3E}">
        <p14:creationId xmlns:p14="http://schemas.microsoft.com/office/powerpoint/2010/main" val="27863014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DB659-E086-28FE-6D48-E90571187383}"/>
              </a:ext>
            </a:extLst>
          </p:cNvPr>
          <p:cNvPicPr>
            <a:picLocks noChangeAspect="1"/>
          </p:cNvPicPr>
          <p:nvPr/>
        </p:nvPicPr>
        <p:blipFill>
          <a:blip r:embed="rId2"/>
          <a:stretch>
            <a:fillRect/>
          </a:stretch>
        </p:blipFill>
        <p:spPr>
          <a:xfrm>
            <a:off x="3449585" y="406262"/>
            <a:ext cx="4437735" cy="786434"/>
          </a:xfrm>
          <a:prstGeom prst="rect">
            <a:avLst/>
          </a:prstGeom>
        </p:spPr>
      </p:pic>
      <p:pic>
        <p:nvPicPr>
          <p:cNvPr id="5" name="Picture 4">
            <a:extLst>
              <a:ext uri="{FF2B5EF4-FFF2-40B4-BE49-F238E27FC236}">
                <a16:creationId xmlns:a16="http://schemas.microsoft.com/office/drawing/2014/main" id="{83E94FB8-9E93-53C2-C187-5DBBBA3A72A2}"/>
              </a:ext>
            </a:extLst>
          </p:cNvPr>
          <p:cNvPicPr>
            <a:picLocks noChangeAspect="1"/>
          </p:cNvPicPr>
          <p:nvPr/>
        </p:nvPicPr>
        <p:blipFill>
          <a:blip r:embed="rId3"/>
          <a:stretch>
            <a:fillRect/>
          </a:stretch>
        </p:blipFill>
        <p:spPr>
          <a:xfrm>
            <a:off x="1750370" y="1406660"/>
            <a:ext cx="8921955" cy="5045077"/>
          </a:xfrm>
          <a:prstGeom prst="rect">
            <a:avLst/>
          </a:prstGeom>
        </p:spPr>
      </p:pic>
    </p:spTree>
    <p:extLst>
      <p:ext uri="{BB962C8B-B14F-4D97-AF65-F5344CB8AC3E}">
        <p14:creationId xmlns:p14="http://schemas.microsoft.com/office/powerpoint/2010/main" val="33835932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AB835-F825-A1CD-8F83-CE1875879EB7}"/>
              </a:ext>
            </a:extLst>
          </p:cNvPr>
          <p:cNvPicPr>
            <a:picLocks noChangeAspect="1"/>
          </p:cNvPicPr>
          <p:nvPr/>
        </p:nvPicPr>
        <p:blipFill>
          <a:blip r:embed="rId2"/>
          <a:stretch>
            <a:fillRect/>
          </a:stretch>
        </p:blipFill>
        <p:spPr>
          <a:xfrm>
            <a:off x="2380686" y="149708"/>
            <a:ext cx="7078673" cy="671927"/>
          </a:xfrm>
          <a:prstGeom prst="rect">
            <a:avLst/>
          </a:prstGeom>
        </p:spPr>
      </p:pic>
      <p:pic>
        <p:nvPicPr>
          <p:cNvPr id="5" name="Picture 4">
            <a:extLst>
              <a:ext uri="{FF2B5EF4-FFF2-40B4-BE49-F238E27FC236}">
                <a16:creationId xmlns:a16="http://schemas.microsoft.com/office/drawing/2014/main" id="{4C255A3F-2664-A387-E4E8-78372B1FDF9A}"/>
              </a:ext>
            </a:extLst>
          </p:cNvPr>
          <p:cNvPicPr>
            <a:picLocks noChangeAspect="1"/>
          </p:cNvPicPr>
          <p:nvPr/>
        </p:nvPicPr>
        <p:blipFill>
          <a:blip r:embed="rId3"/>
          <a:stretch>
            <a:fillRect/>
          </a:stretch>
        </p:blipFill>
        <p:spPr>
          <a:xfrm>
            <a:off x="237682" y="1454633"/>
            <a:ext cx="11424836" cy="3501680"/>
          </a:xfrm>
          <a:prstGeom prst="rect">
            <a:avLst/>
          </a:prstGeom>
        </p:spPr>
      </p:pic>
    </p:spTree>
    <p:extLst>
      <p:ext uri="{BB962C8B-B14F-4D97-AF65-F5344CB8AC3E}">
        <p14:creationId xmlns:p14="http://schemas.microsoft.com/office/powerpoint/2010/main" val="21867319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73878-7AD3-33EE-1AA4-B6D3D84D6BF8}"/>
              </a:ext>
            </a:extLst>
          </p:cNvPr>
          <p:cNvPicPr>
            <a:picLocks noChangeAspect="1"/>
          </p:cNvPicPr>
          <p:nvPr/>
        </p:nvPicPr>
        <p:blipFill>
          <a:blip r:embed="rId2"/>
          <a:stretch>
            <a:fillRect/>
          </a:stretch>
        </p:blipFill>
        <p:spPr>
          <a:xfrm>
            <a:off x="1046922" y="252056"/>
            <a:ext cx="10257182" cy="6256881"/>
          </a:xfrm>
          <a:prstGeom prst="rect">
            <a:avLst/>
          </a:prstGeom>
        </p:spPr>
      </p:pic>
    </p:spTree>
    <p:extLst>
      <p:ext uri="{BB962C8B-B14F-4D97-AF65-F5344CB8AC3E}">
        <p14:creationId xmlns:p14="http://schemas.microsoft.com/office/powerpoint/2010/main" val="19057460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511B-45A4-DC6D-1E62-1099011A125B}"/>
              </a:ext>
            </a:extLst>
          </p:cNvPr>
          <p:cNvSpPr>
            <a:spLocks noGrp="1"/>
          </p:cNvSpPr>
          <p:nvPr>
            <p:ph type="title"/>
          </p:nvPr>
        </p:nvSpPr>
        <p:spPr/>
        <p:txBody>
          <a:bodyPr/>
          <a:lstStyle/>
          <a:p>
            <a:pPr algn="ctr" rtl="1"/>
            <a:r>
              <a:rPr lang="fa-IR" dirty="0">
                <a:cs typeface="B Zar" panose="00000400000000000000" pitchFamily="2" charset="-78"/>
              </a:rPr>
              <a:t>معرفی مفاهیم اساسی مدل بندی </a:t>
            </a:r>
            <a:endParaRPr lang="en-US" dirty="0"/>
          </a:p>
        </p:txBody>
      </p:sp>
      <p:sp>
        <p:nvSpPr>
          <p:cNvPr id="3" name="Content Placeholder 2">
            <a:extLst>
              <a:ext uri="{FF2B5EF4-FFF2-40B4-BE49-F238E27FC236}">
                <a16:creationId xmlns:a16="http://schemas.microsoft.com/office/drawing/2014/main" id="{A8C6C643-4213-91B8-CD8B-02A58D29937D}"/>
              </a:ext>
            </a:extLst>
          </p:cNvPr>
          <p:cNvSpPr>
            <a:spLocks noGrp="1"/>
          </p:cNvSpPr>
          <p:nvPr>
            <p:ph idx="1"/>
          </p:nvPr>
        </p:nvSpPr>
        <p:spPr/>
        <p:txBody>
          <a:bodyPr/>
          <a:lstStyle/>
          <a:p>
            <a:pPr algn="just" rtl="1"/>
            <a:r>
              <a:rPr lang="fa-IR" dirty="0">
                <a:cs typeface="B Zar" panose="00000400000000000000" pitchFamily="2" charset="-78"/>
              </a:rPr>
              <a:t>تعریف و مفهوم مدل بندی</a:t>
            </a:r>
          </a:p>
          <a:p>
            <a:pPr algn="just" rtl="1"/>
            <a:r>
              <a:rPr lang="fa-IR" dirty="0">
                <a:cs typeface="B Zar" panose="00000400000000000000" pitchFamily="2" charset="-78"/>
              </a:rPr>
              <a:t>برازش بیش از حد مدل </a:t>
            </a:r>
            <a:r>
              <a:rPr lang="en-US" dirty="0">
                <a:cs typeface="B Zar" panose="00000400000000000000" pitchFamily="2" charset="-78"/>
              </a:rPr>
              <a:t>model overfitting</a:t>
            </a:r>
            <a:endParaRPr lang="fa-IR" dirty="0">
              <a:cs typeface="B Zar" panose="00000400000000000000" pitchFamily="2" charset="-78"/>
            </a:endParaRPr>
          </a:p>
          <a:p>
            <a:pPr algn="just" rtl="1"/>
            <a:r>
              <a:rPr lang="fa-IR" dirty="0">
                <a:cs typeface="B Zar" panose="00000400000000000000" pitchFamily="2" charset="-78"/>
              </a:rPr>
              <a:t> انتخاب مدل </a:t>
            </a:r>
            <a:r>
              <a:rPr lang="en-US" dirty="0">
                <a:cs typeface="B Zar" panose="00000400000000000000" pitchFamily="2" charset="-78"/>
              </a:rPr>
              <a:t>model selection</a:t>
            </a:r>
            <a:endParaRPr lang="fa-IR" dirty="0">
              <a:cs typeface="B Zar" panose="00000400000000000000" pitchFamily="2" charset="-78"/>
            </a:endParaRPr>
          </a:p>
          <a:p>
            <a:pPr algn="just" rtl="1"/>
            <a:r>
              <a:rPr lang="fa-IR" dirty="0">
                <a:cs typeface="B Zar" panose="00000400000000000000" pitchFamily="2" charset="-78"/>
              </a:rPr>
              <a:t> ارزیابی مدل </a:t>
            </a:r>
            <a:r>
              <a:rPr lang="en-US" dirty="0">
                <a:cs typeface="B Zar" panose="00000400000000000000" pitchFamily="2" charset="-78"/>
              </a:rPr>
              <a:t>model evaluation</a:t>
            </a:r>
            <a:endParaRPr lang="en-US" dirty="0"/>
          </a:p>
        </p:txBody>
      </p:sp>
    </p:spTree>
    <p:extLst>
      <p:ext uri="{BB962C8B-B14F-4D97-AF65-F5344CB8AC3E}">
        <p14:creationId xmlns:p14="http://schemas.microsoft.com/office/powerpoint/2010/main" val="9452316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64F9-517E-5BF9-B933-CD6B9663E443}"/>
              </a:ext>
            </a:extLst>
          </p:cNvPr>
          <p:cNvSpPr>
            <a:spLocks noGrp="1"/>
          </p:cNvSpPr>
          <p:nvPr>
            <p:ph type="title"/>
          </p:nvPr>
        </p:nvSpPr>
        <p:spPr/>
        <p:txBody>
          <a:bodyPr/>
          <a:lstStyle/>
          <a:p>
            <a:pPr algn="ctr" rtl="1"/>
            <a:r>
              <a:rPr lang="fa-IR" dirty="0">
                <a:cs typeface="B Zar" panose="00000400000000000000" pitchFamily="2" charset="-78"/>
              </a:rPr>
              <a:t>بیش برازش </a:t>
            </a:r>
            <a:r>
              <a:rPr lang="en-US" dirty="0">
                <a:cs typeface="B Zar" panose="00000400000000000000" pitchFamily="2" charset="-78"/>
              </a:rPr>
              <a:t>Model Overfitting</a:t>
            </a:r>
          </a:p>
        </p:txBody>
      </p:sp>
      <p:sp>
        <p:nvSpPr>
          <p:cNvPr id="3" name="Content Placeholder 2">
            <a:extLst>
              <a:ext uri="{FF2B5EF4-FFF2-40B4-BE49-F238E27FC236}">
                <a16:creationId xmlns:a16="http://schemas.microsoft.com/office/drawing/2014/main" id="{135FFAD2-FE05-A468-55D2-DC33B3B9E2B9}"/>
              </a:ext>
            </a:extLst>
          </p:cNvPr>
          <p:cNvSpPr>
            <a:spLocks noGrp="1"/>
          </p:cNvSpPr>
          <p:nvPr>
            <p:ph idx="1"/>
          </p:nvPr>
        </p:nvSpPr>
        <p:spPr>
          <a:xfrm>
            <a:off x="838200" y="1825625"/>
            <a:ext cx="10515600" cy="2958410"/>
          </a:xfrm>
        </p:spPr>
        <p:txBody>
          <a:bodyPr>
            <a:normAutofit/>
          </a:bodyPr>
          <a:lstStyle/>
          <a:p>
            <a:pPr algn="r" rtl="1"/>
            <a:r>
              <a:rPr lang="fa-IR" dirty="0">
                <a:cs typeface="B Zar" panose="00000400000000000000" pitchFamily="2" charset="-78"/>
              </a:rPr>
              <a:t>ما همواره به دنبال یادگیری مدل‌های طبقه‌بندی بر اساس کمترین خطا را در مجموعه آموزشی هستیم</a:t>
            </a:r>
          </a:p>
          <a:p>
            <a:pPr algn="r" rtl="1"/>
            <a:r>
              <a:rPr lang="fa-IR" dirty="0">
                <a:cs typeface="B Zar" panose="00000400000000000000" pitchFamily="2" charset="-78"/>
              </a:rPr>
              <a:t>با این حال، همانطور که در مثال زیر نشان خواهیم داد، حتی اگر یک مدل به خوبی با داده های آموزشی مطابقت داشته باشد، باز هم می تواند عملکرد تعمیمی ضعیفی را نشان دهد،</a:t>
            </a:r>
          </a:p>
          <a:p>
            <a:pPr algn="r" rtl="1"/>
            <a:r>
              <a:rPr lang="fa-IR" dirty="0">
                <a:cs typeface="B Zar" panose="00000400000000000000" pitchFamily="2" charset="-78"/>
              </a:rPr>
              <a:t> پدیده ای که به عنوان </a:t>
            </a:r>
            <a:r>
              <a:rPr lang="fa-IR" dirty="0">
                <a:solidFill>
                  <a:srgbClr val="FF0000"/>
                </a:solidFill>
                <a:cs typeface="B Zar" panose="00000400000000000000" pitchFamily="2" charset="-78"/>
              </a:rPr>
              <a:t>بیش برازش </a:t>
            </a:r>
            <a:r>
              <a:rPr lang="fa-IR" dirty="0">
                <a:cs typeface="B Zar" panose="00000400000000000000" pitchFamily="2" charset="-78"/>
              </a:rPr>
              <a:t>مدل شناخته می شود.</a:t>
            </a:r>
            <a:endParaRPr lang="en-US" dirty="0">
              <a:cs typeface="B Zar" panose="00000400000000000000" pitchFamily="2" charset="-78"/>
            </a:endParaRPr>
          </a:p>
        </p:txBody>
      </p:sp>
    </p:spTree>
    <p:extLst>
      <p:ext uri="{BB962C8B-B14F-4D97-AF65-F5344CB8AC3E}">
        <p14:creationId xmlns:p14="http://schemas.microsoft.com/office/powerpoint/2010/main" val="29254060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8AEF0-60FC-4287-D0F7-286C8D76CB2A}"/>
              </a:ext>
            </a:extLst>
          </p:cNvPr>
          <p:cNvPicPr>
            <a:picLocks noChangeAspect="1"/>
          </p:cNvPicPr>
          <p:nvPr/>
        </p:nvPicPr>
        <p:blipFill>
          <a:blip r:embed="rId2"/>
          <a:stretch>
            <a:fillRect/>
          </a:stretch>
        </p:blipFill>
        <p:spPr>
          <a:xfrm>
            <a:off x="0" y="0"/>
            <a:ext cx="12032973" cy="6857999"/>
          </a:xfrm>
          <a:prstGeom prst="rect">
            <a:avLst/>
          </a:prstGeom>
        </p:spPr>
      </p:pic>
    </p:spTree>
    <p:extLst>
      <p:ext uri="{BB962C8B-B14F-4D97-AF65-F5344CB8AC3E}">
        <p14:creationId xmlns:p14="http://schemas.microsoft.com/office/powerpoint/2010/main" val="10723081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7062-3BDB-CCDC-1BC0-0DE1895A7135}"/>
              </a:ext>
            </a:extLst>
          </p:cNvPr>
          <p:cNvSpPr>
            <a:spLocks noGrp="1"/>
          </p:cNvSpPr>
          <p:nvPr>
            <p:ph type="title"/>
          </p:nvPr>
        </p:nvSpPr>
        <p:spPr/>
        <p:txBody>
          <a:bodyPr/>
          <a:lstStyle/>
          <a:p>
            <a:pPr algn="ctr" rtl="1"/>
            <a:r>
              <a:rPr lang="fa-IR" dirty="0">
                <a:cs typeface="B Zar" panose="00000400000000000000" pitchFamily="2" charset="-78"/>
              </a:rPr>
              <a:t>روشهای اجتناب از بیش برازش</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8630B36E-4F02-B764-CD90-F93FD754CD0A}"/>
              </a:ext>
            </a:extLst>
          </p:cNvPr>
          <p:cNvSpPr>
            <a:spLocks noGrp="1"/>
          </p:cNvSpPr>
          <p:nvPr>
            <p:ph idx="1"/>
          </p:nvPr>
        </p:nvSpPr>
        <p:spPr/>
        <p:txBody>
          <a:bodyPr/>
          <a:lstStyle/>
          <a:p>
            <a:pPr algn="r" rtl="1"/>
            <a:r>
              <a:rPr lang="fa-IR" dirty="0">
                <a:cs typeface="B Zar" panose="00000400000000000000" pitchFamily="2" charset="-78"/>
              </a:rPr>
              <a:t>محدود کردن داده های آموزشی</a:t>
            </a:r>
          </a:p>
          <a:p>
            <a:pPr algn="r" rtl="1"/>
            <a:r>
              <a:rPr lang="fa-IR" dirty="0">
                <a:cs typeface="B Zar" panose="00000400000000000000" pitchFamily="2" charset="-78"/>
              </a:rPr>
              <a:t>تصادفی کردن روند انتخاب داده های آموزشی (تحلیل حساسیت مدل نسبت به داده های آموزشی)</a:t>
            </a:r>
          </a:p>
          <a:p>
            <a:pPr algn="r" rtl="1"/>
            <a:r>
              <a:rPr lang="fa-IR" dirty="0">
                <a:cs typeface="B Zar" panose="00000400000000000000" pitchFamily="2" charset="-78"/>
              </a:rPr>
              <a:t>اجتناب از پیچیدگی</a:t>
            </a:r>
          </a:p>
          <a:p>
            <a:pPr algn="r" rtl="1"/>
            <a:endParaRPr lang="en-US" dirty="0">
              <a:cs typeface="B Zar" panose="00000400000000000000" pitchFamily="2" charset="-78"/>
            </a:endParaRPr>
          </a:p>
        </p:txBody>
      </p:sp>
    </p:spTree>
    <p:extLst>
      <p:ext uri="{BB962C8B-B14F-4D97-AF65-F5344CB8AC3E}">
        <p14:creationId xmlns:p14="http://schemas.microsoft.com/office/powerpoint/2010/main" val="28302217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713A-4494-C104-648C-6C7A5BD5E0ED}"/>
              </a:ext>
            </a:extLst>
          </p:cNvPr>
          <p:cNvSpPr>
            <a:spLocks noGrp="1"/>
          </p:cNvSpPr>
          <p:nvPr>
            <p:ph type="title"/>
          </p:nvPr>
        </p:nvSpPr>
        <p:spPr/>
        <p:txBody>
          <a:bodyPr/>
          <a:lstStyle/>
          <a:p>
            <a:pPr algn="ctr"/>
            <a:r>
              <a:rPr lang="en-US" dirty="0"/>
              <a:t>Model Selection</a:t>
            </a:r>
          </a:p>
        </p:txBody>
      </p:sp>
      <p:sp>
        <p:nvSpPr>
          <p:cNvPr id="3" name="Content Placeholder 2">
            <a:extLst>
              <a:ext uri="{FF2B5EF4-FFF2-40B4-BE49-F238E27FC236}">
                <a16:creationId xmlns:a16="http://schemas.microsoft.com/office/drawing/2014/main" id="{EAD6DBDA-F18C-3EEA-1FAB-49F6951D1171}"/>
              </a:ext>
            </a:extLst>
          </p:cNvPr>
          <p:cNvSpPr>
            <a:spLocks noGrp="1"/>
          </p:cNvSpPr>
          <p:nvPr>
            <p:ph idx="1"/>
          </p:nvPr>
        </p:nvSpPr>
        <p:spPr/>
        <p:txBody>
          <a:bodyPr/>
          <a:lstStyle/>
          <a:p>
            <a:pPr algn="r" rtl="1"/>
            <a:r>
              <a:rPr lang="fa-IR" dirty="0">
                <a:cs typeface="B Zar" panose="00000400000000000000" pitchFamily="2" charset="-78"/>
              </a:rPr>
              <a:t>بر اساس معیارهای نیکویی برازش</a:t>
            </a:r>
          </a:p>
          <a:p>
            <a:pPr algn="r" rtl="1"/>
            <a:r>
              <a:rPr lang="fa-IR" dirty="0">
                <a:cs typeface="B Zar" panose="00000400000000000000" pitchFamily="2" charset="-78"/>
              </a:rPr>
              <a:t>درجه سادگی و یا پیچیدگی</a:t>
            </a:r>
          </a:p>
          <a:p>
            <a:pPr algn="r" rtl="1"/>
            <a:r>
              <a:rPr lang="fa-IR" dirty="0">
                <a:cs typeface="B Zar" panose="00000400000000000000" pitchFamily="2" charset="-78"/>
              </a:rPr>
              <a:t> مناسب ترین مدل انتخاب می شوند</a:t>
            </a:r>
            <a:endParaRPr lang="en-US" dirty="0">
              <a:cs typeface="B Zar" panose="00000400000000000000" pitchFamily="2" charset="-78"/>
            </a:endParaRPr>
          </a:p>
        </p:txBody>
      </p:sp>
    </p:spTree>
    <p:extLst>
      <p:ext uri="{BB962C8B-B14F-4D97-AF65-F5344CB8AC3E}">
        <p14:creationId xmlns:p14="http://schemas.microsoft.com/office/powerpoint/2010/main" val="1390929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6607-E36E-6A71-2D6B-DC20BB46BAC9}"/>
              </a:ext>
            </a:extLst>
          </p:cNvPr>
          <p:cNvSpPr>
            <a:spLocks noGrp="1"/>
          </p:cNvSpPr>
          <p:nvPr>
            <p:ph type="title"/>
          </p:nvPr>
        </p:nvSpPr>
        <p:spPr/>
        <p:txBody>
          <a:bodyPr>
            <a:normAutofit/>
          </a:bodyPr>
          <a:lstStyle/>
          <a:p>
            <a:pPr algn="ctr"/>
            <a:r>
              <a:rPr lang="en-US" sz="4000" b="1" i="0" u="none" strike="noStrike" baseline="0" dirty="0">
                <a:latin typeface="CMBX12"/>
              </a:rPr>
              <a:t>Model Evaluation</a:t>
            </a:r>
            <a:endParaRPr lang="en-US" sz="4000" dirty="0"/>
          </a:p>
        </p:txBody>
      </p:sp>
      <p:sp>
        <p:nvSpPr>
          <p:cNvPr id="3" name="Content Placeholder 2">
            <a:extLst>
              <a:ext uri="{FF2B5EF4-FFF2-40B4-BE49-F238E27FC236}">
                <a16:creationId xmlns:a16="http://schemas.microsoft.com/office/drawing/2014/main" id="{9A2FE5B9-3ED7-9A4E-F5A3-A7C9A0DE9FA5}"/>
              </a:ext>
            </a:extLst>
          </p:cNvPr>
          <p:cNvSpPr>
            <a:spLocks noGrp="1"/>
          </p:cNvSpPr>
          <p:nvPr>
            <p:ph idx="1"/>
          </p:nvPr>
        </p:nvSpPr>
        <p:spPr>
          <a:xfrm>
            <a:off x="838200" y="1825625"/>
            <a:ext cx="10515600" cy="1325563"/>
          </a:xfrm>
        </p:spPr>
        <p:txBody>
          <a:bodyPr>
            <a:normAutofit lnSpcReduction="10000"/>
          </a:bodyPr>
          <a:lstStyle/>
          <a:p>
            <a:pPr algn="r" rtl="1"/>
            <a:r>
              <a:rPr lang="fa-IR" sz="4000" i="0" u="none" strike="noStrike" baseline="0" dirty="0">
                <a:latin typeface="CMBX12"/>
                <a:cs typeface="B Zar" panose="00000400000000000000" pitchFamily="2" charset="-78"/>
              </a:rPr>
              <a:t>انتخاب نمونه های آموزشی و تست ثابت</a:t>
            </a:r>
          </a:p>
          <a:p>
            <a:pPr algn="r" rtl="1"/>
            <a:r>
              <a:rPr lang="fa-IR" sz="4000" dirty="0">
                <a:latin typeface="CMBX12"/>
                <a:cs typeface="B Zar" panose="00000400000000000000" pitchFamily="2" charset="-78"/>
              </a:rPr>
              <a:t>اعتبار متقابل (</a:t>
            </a:r>
            <a:r>
              <a:rPr lang="en-US" sz="4000" dirty="0">
                <a:latin typeface="CMBX12"/>
                <a:cs typeface="B Zar" panose="00000400000000000000" pitchFamily="2" charset="-78"/>
              </a:rPr>
              <a:t>Cross-Validation</a:t>
            </a:r>
            <a:r>
              <a:rPr lang="fa-IR" sz="4000" dirty="0">
                <a:latin typeface="CMBX12"/>
                <a:cs typeface="B Zar" panose="00000400000000000000" pitchFamily="2" charset="-78"/>
              </a:rPr>
              <a:t>)</a:t>
            </a:r>
            <a:endParaRPr lang="en-US" sz="4000" dirty="0">
              <a:latin typeface="CMBX12"/>
              <a:cs typeface="B Zar" panose="00000400000000000000" pitchFamily="2" charset="-78"/>
            </a:endParaRPr>
          </a:p>
        </p:txBody>
      </p:sp>
      <p:pic>
        <p:nvPicPr>
          <p:cNvPr id="5" name="Picture 4">
            <a:extLst>
              <a:ext uri="{FF2B5EF4-FFF2-40B4-BE49-F238E27FC236}">
                <a16:creationId xmlns:a16="http://schemas.microsoft.com/office/drawing/2014/main" id="{A771EA2A-B8DF-4E16-0BD7-F94844B03827}"/>
              </a:ext>
            </a:extLst>
          </p:cNvPr>
          <p:cNvPicPr>
            <a:picLocks noChangeAspect="1"/>
          </p:cNvPicPr>
          <p:nvPr/>
        </p:nvPicPr>
        <p:blipFill>
          <a:blip r:embed="rId2"/>
          <a:stretch>
            <a:fillRect/>
          </a:stretch>
        </p:blipFill>
        <p:spPr>
          <a:xfrm>
            <a:off x="636105" y="2934432"/>
            <a:ext cx="6969339" cy="3160877"/>
          </a:xfrm>
          <a:prstGeom prst="rect">
            <a:avLst/>
          </a:prstGeom>
        </p:spPr>
      </p:pic>
      <p:pic>
        <p:nvPicPr>
          <p:cNvPr id="7" name="Picture 6">
            <a:extLst>
              <a:ext uri="{FF2B5EF4-FFF2-40B4-BE49-F238E27FC236}">
                <a16:creationId xmlns:a16="http://schemas.microsoft.com/office/drawing/2014/main" id="{926A2BB1-21E5-6330-F6D0-87C707FEB623}"/>
              </a:ext>
            </a:extLst>
          </p:cNvPr>
          <p:cNvPicPr>
            <a:picLocks noChangeAspect="1"/>
          </p:cNvPicPr>
          <p:nvPr/>
        </p:nvPicPr>
        <p:blipFill>
          <a:blip r:embed="rId3"/>
          <a:stretch>
            <a:fillRect/>
          </a:stretch>
        </p:blipFill>
        <p:spPr>
          <a:xfrm>
            <a:off x="8167884" y="4076172"/>
            <a:ext cx="3185916" cy="1582506"/>
          </a:xfrm>
          <a:prstGeom prst="rect">
            <a:avLst/>
          </a:prstGeom>
        </p:spPr>
      </p:pic>
    </p:spTree>
    <p:extLst>
      <p:ext uri="{BB962C8B-B14F-4D97-AF65-F5344CB8AC3E}">
        <p14:creationId xmlns:p14="http://schemas.microsoft.com/office/powerpoint/2010/main" val="21157835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3616DD-B660-9351-C9BC-DA1CBBC968E3}"/>
              </a:ext>
            </a:extLst>
          </p:cNvPr>
          <p:cNvPicPr>
            <a:picLocks noChangeAspect="1"/>
          </p:cNvPicPr>
          <p:nvPr/>
        </p:nvPicPr>
        <p:blipFill>
          <a:blip r:embed="rId2"/>
          <a:stretch>
            <a:fillRect/>
          </a:stretch>
        </p:blipFill>
        <p:spPr>
          <a:xfrm>
            <a:off x="1965696" y="0"/>
            <a:ext cx="6381931" cy="801136"/>
          </a:xfrm>
          <a:prstGeom prst="rect">
            <a:avLst/>
          </a:prstGeom>
        </p:spPr>
      </p:pic>
      <p:pic>
        <p:nvPicPr>
          <p:cNvPr id="7" name="Picture 6">
            <a:extLst>
              <a:ext uri="{FF2B5EF4-FFF2-40B4-BE49-F238E27FC236}">
                <a16:creationId xmlns:a16="http://schemas.microsoft.com/office/drawing/2014/main" id="{B2F3CE9F-9749-39D8-2E58-C9D9A15C615B}"/>
              </a:ext>
            </a:extLst>
          </p:cNvPr>
          <p:cNvPicPr>
            <a:picLocks noChangeAspect="1"/>
          </p:cNvPicPr>
          <p:nvPr/>
        </p:nvPicPr>
        <p:blipFill>
          <a:blip r:embed="rId3"/>
          <a:stretch>
            <a:fillRect/>
          </a:stretch>
        </p:blipFill>
        <p:spPr>
          <a:xfrm>
            <a:off x="807315" y="801137"/>
            <a:ext cx="10276694" cy="5414134"/>
          </a:xfrm>
          <a:prstGeom prst="rect">
            <a:avLst/>
          </a:prstGeom>
        </p:spPr>
      </p:pic>
    </p:spTree>
    <p:extLst>
      <p:ext uri="{BB962C8B-B14F-4D97-AF65-F5344CB8AC3E}">
        <p14:creationId xmlns:p14="http://schemas.microsoft.com/office/powerpoint/2010/main" val="780709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EA4A52-9037-E115-7F04-74012B229DC1}"/>
              </a:ext>
            </a:extLst>
          </p:cNvPr>
          <p:cNvSpPr>
            <a:spLocks noGrp="1"/>
          </p:cNvSpPr>
          <p:nvPr>
            <p:ph idx="1"/>
          </p:nvPr>
        </p:nvSpPr>
        <p:spPr>
          <a:xfrm>
            <a:off x="838200" y="382772"/>
            <a:ext cx="10515600" cy="5794191"/>
          </a:xfrm>
        </p:spPr>
        <p:txBody>
          <a:bodyPr numCol="2">
            <a:normAutofit/>
          </a:bodyPr>
          <a:lstStyle/>
          <a:p>
            <a:pPr algn="r" rtl="1"/>
            <a:r>
              <a:rPr lang="fa-IR" dirty="0">
                <a:cs typeface="B Zar" panose="00000400000000000000" pitchFamily="2" charset="-78"/>
              </a:rPr>
              <a:t>ویژگی های کلیدی داده کاوی عبارتند از: </a:t>
            </a:r>
          </a:p>
          <a:p>
            <a:pPr lvl="1" algn="r" rtl="1"/>
            <a:r>
              <a:rPr lang="fa-IR" dirty="0">
                <a:cs typeface="B Zar" panose="00000400000000000000" pitchFamily="2" charset="-78"/>
              </a:rPr>
              <a:t>کشف الگو </a:t>
            </a:r>
          </a:p>
          <a:p>
            <a:pPr lvl="1" algn="r" rtl="1"/>
            <a:r>
              <a:rPr lang="fa-IR" dirty="0">
                <a:cs typeface="B Zar" panose="00000400000000000000" pitchFamily="2" charset="-78"/>
              </a:rPr>
              <a:t>پیشگویی (پیش بینی)</a:t>
            </a:r>
          </a:p>
          <a:p>
            <a:pPr lvl="1" algn="r" rtl="1"/>
            <a:r>
              <a:rPr lang="fa-IR" dirty="0">
                <a:cs typeface="B Zar" panose="00000400000000000000" pitchFamily="2" charset="-78"/>
              </a:rPr>
              <a:t>اتوماسیون (اتومات کردن روندها)</a:t>
            </a:r>
          </a:p>
          <a:p>
            <a:pPr lvl="1" algn="r" rtl="1"/>
            <a:r>
              <a:rPr lang="fa-IR" dirty="0">
                <a:cs typeface="B Zar" panose="00000400000000000000" pitchFamily="2" charset="-78"/>
              </a:rPr>
              <a:t>داده های در مقیاس بزرگ </a:t>
            </a:r>
          </a:p>
          <a:p>
            <a:pPr lvl="1" algn="r" rtl="1"/>
            <a:r>
              <a:rPr lang="fa-IR" dirty="0">
                <a:cs typeface="B Zar" panose="00000400000000000000" pitchFamily="2" charset="-78"/>
              </a:rPr>
              <a:t>بین رشته ای</a:t>
            </a:r>
          </a:p>
          <a:p>
            <a:pPr lvl="1" algn="r" rtl="1"/>
            <a:r>
              <a:rPr lang="fa-IR" dirty="0">
                <a:cs typeface="B Zar" panose="00000400000000000000" pitchFamily="2" charset="-78"/>
              </a:rPr>
              <a:t> رویکرد اکتشافی </a:t>
            </a:r>
          </a:p>
          <a:p>
            <a:pPr lvl="1" algn="r" rtl="1"/>
            <a:r>
              <a:rPr lang="fa-IR" dirty="0">
                <a:cs typeface="B Zar" panose="00000400000000000000" pitchFamily="2" charset="-78"/>
              </a:rPr>
              <a:t>غیر بدیهی بودن</a:t>
            </a:r>
          </a:p>
          <a:p>
            <a:pPr lvl="1" algn="r" rtl="1"/>
            <a:r>
              <a:rPr lang="fa-IR" dirty="0">
                <a:cs typeface="B Zar" panose="00000400000000000000" pitchFamily="2" charset="-78"/>
              </a:rPr>
              <a:t>مقیاس پذیری </a:t>
            </a:r>
          </a:p>
          <a:p>
            <a:pPr lvl="1" algn="r" rtl="1"/>
            <a:r>
              <a:rPr lang="fa-IR" dirty="0">
                <a:cs typeface="B Zar" panose="00000400000000000000" pitchFamily="2" charset="-78"/>
              </a:rPr>
              <a:t>داده محور بودن </a:t>
            </a:r>
          </a:p>
          <a:p>
            <a:pPr lvl="1" algn="r" rtl="1"/>
            <a:r>
              <a:rPr lang="fa-IR" dirty="0">
                <a:cs typeface="B Zar" panose="00000400000000000000" pitchFamily="2" charset="-78"/>
              </a:rPr>
              <a:t>تعامل پذیر بودن</a:t>
            </a:r>
          </a:p>
          <a:p>
            <a:pPr lvl="1" algn="r" rtl="1"/>
            <a:endParaRPr lang="fa-IR" dirty="0">
              <a:cs typeface="B Zar" panose="00000400000000000000" pitchFamily="2" charset="-78"/>
            </a:endParaRPr>
          </a:p>
          <a:p>
            <a:pPr lvl="1" algn="r" rtl="1"/>
            <a:endParaRPr lang="fa-IR" dirty="0">
              <a:cs typeface="B Zar" panose="00000400000000000000" pitchFamily="2" charset="-78"/>
            </a:endParaRPr>
          </a:p>
          <a:p>
            <a:pPr lvl="1" algn="r" rtl="1"/>
            <a:endParaRPr lang="fa-IR" dirty="0">
              <a:cs typeface="B Zar" panose="00000400000000000000" pitchFamily="2" charset="-78"/>
            </a:endParaRPr>
          </a:p>
          <a:p>
            <a:pPr algn="r" rtl="1"/>
            <a:r>
              <a:rPr lang="fa-IR" dirty="0">
                <a:cs typeface="B Zar" panose="00000400000000000000" pitchFamily="2" charset="-78"/>
              </a:rPr>
              <a:t>ویژگی </a:t>
            </a:r>
            <a:r>
              <a:rPr lang="fa-IR" sz="3200" dirty="0">
                <a:cs typeface="B Zar" panose="00000400000000000000" pitchFamily="2" charset="-78"/>
              </a:rPr>
              <a:t>های</a:t>
            </a:r>
            <a:r>
              <a:rPr lang="fa-IR" dirty="0">
                <a:cs typeface="B Zar" panose="00000400000000000000" pitchFamily="2" charset="-78"/>
              </a:rPr>
              <a:t> کلیدی داده کاوی عبارتند از: </a:t>
            </a:r>
          </a:p>
          <a:p>
            <a:pPr lvl="1" algn="r" rtl="1"/>
            <a:r>
              <a:rPr lang="fa-IR" dirty="0">
                <a:cs typeface="B Zar" panose="00000400000000000000" pitchFamily="2" charset="-78"/>
              </a:rPr>
              <a:t>تحلیل داده ها</a:t>
            </a:r>
          </a:p>
          <a:p>
            <a:pPr lvl="1" algn="r" rtl="1"/>
            <a:r>
              <a:rPr lang="fa-IR" dirty="0">
                <a:cs typeface="B Zar" panose="00000400000000000000" pitchFamily="2" charset="-78"/>
              </a:rPr>
              <a:t>بین رشته ای</a:t>
            </a:r>
          </a:p>
          <a:p>
            <a:pPr lvl="1" algn="r" rtl="1"/>
            <a:r>
              <a:rPr lang="fa-IR" dirty="0">
                <a:cs typeface="B Zar" panose="00000400000000000000" pitchFamily="2" charset="-78"/>
              </a:rPr>
              <a:t> مدل سازی روند پیشگویی</a:t>
            </a:r>
          </a:p>
          <a:p>
            <a:pPr lvl="1" algn="r" rtl="1"/>
            <a:r>
              <a:rPr lang="fa-IR" dirty="0">
                <a:cs typeface="B Zar" panose="00000400000000000000" pitchFamily="2" charset="-78"/>
              </a:rPr>
              <a:t>تحلیل داده های بزرگ (</a:t>
            </a:r>
            <a:r>
              <a:rPr lang="en-US" dirty="0">
                <a:cs typeface="B Zar" panose="00000400000000000000" pitchFamily="2" charset="-78"/>
              </a:rPr>
              <a:t>Big Data</a:t>
            </a:r>
            <a:r>
              <a:rPr lang="fa-IR" dirty="0">
                <a:cs typeface="B Zar" panose="00000400000000000000" pitchFamily="2" charset="-78"/>
              </a:rPr>
              <a:t>)</a:t>
            </a:r>
          </a:p>
          <a:p>
            <a:pPr lvl="1" algn="r" rtl="1"/>
            <a:r>
              <a:rPr lang="fa-IR" dirty="0">
                <a:cs typeface="B Zar" panose="00000400000000000000" pitchFamily="2" charset="-78"/>
              </a:rPr>
              <a:t>مصورسازی داده ها</a:t>
            </a:r>
          </a:p>
          <a:p>
            <a:pPr lvl="1" algn="r" rtl="1"/>
            <a:r>
              <a:rPr lang="fa-IR" dirty="0">
                <a:cs typeface="B Zar" panose="00000400000000000000" pitchFamily="2" charset="-78"/>
              </a:rPr>
              <a:t>انجام آزمون فرض</a:t>
            </a:r>
          </a:p>
          <a:p>
            <a:pPr lvl="1" algn="r" rtl="1"/>
            <a:r>
              <a:rPr lang="fa-IR" dirty="0">
                <a:cs typeface="B Zar" panose="00000400000000000000" pitchFamily="2" charset="-78"/>
              </a:rPr>
              <a:t> داده محور بودن</a:t>
            </a:r>
          </a:p>
          <a:p>
            <a:pPr lvl="1" algn="r" rtl="1"/>
            <a:r>
              <a:rPr lang="fa-IR" dirty="0">
                <a:cs typeface="B Zar" panose="00000400000000000000" pitchFamily="2" charset="-78"/>
              </a:rPr>
              <a:t>حل مسئله</a:t>
            </a:r>
          </a:p>
          <a:p>
            <a:pPr lvl="1" algn="r" rtl="1"/>
            <a:r>
              <a:rPr lang="fa-IR" dirty="0">
                <a:cs typeface="B Zar" panose="00000400000000000000" pitchFamily="2" charset="-78"/>
              </a:rPr>
              <a:t> رویکرد اکتشافی </a:t>
            </a:r>
          </a:p>
          <a:p>
            <a:pPr lvl="1" algn="r" rtl="1"/>
            <a:r>
              <a:rPr lang="fa-IR" sz="2300" dirty="0">
                <a:cs typeface="B Zar" panose="00000400000000000000" pitchFamily="2" charset="-78"/>
              </a:rPr>
              <a:t>پشتیبانی تصمیم بر اساس داده ها (تعامل پذیر بودن)</a:t>
            </a:r>
          </a:p>
          <a:p>
            <a:pPr lvl="1" algn="r" rtl="1"/>
            <a:endParaRPr lang="en-US" dirty="0">
              <a:cs typeface="B Zar" panose="00000400000000000000" pitchFamily="2" charset="-78"/>
            </a:endParaRPr>
          </a:p>
          <a:p>
            <a:pPr algn="r" rtl="1"/>
            <a:endParaRPr lang="en-US" dirty="0"/>
          </a:p>
        </p:txBody>
      </p:sp>
    </p:spTree>
    <p:extLst>
      <p:ext uri="{BB962C8B-B14F-4D97-AF65-F5344CB8AC3E}">
        <p14:creationId xmlns:p14="http://schemas.microsoft.com/office/powerpoint/2010/main" val="6783238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F9215-D884-A766-833A-EF758F461990}"/>
              </a:ext>
            </a:extLst>
          </p:cNvPr>
          <p:cNvPicPr>
            <a:picLocks noChangeAspect="1"/>
          </p:cNvPicPr>
          <p:nvPr/>
        </p:nvPicPr>
        <p:blipFill>
          <a:blip r:embed="rId2"/>
          <a:stretch>
            <a:fillRect/>
          </a:stretch>
        </p:blipFill>
        <p:spPr>
          <a:xfrm>
            <a:off x="400466" y="461754"/>
            <a:ext cx="11391067" cy="3487394"/>
          </a:xfrm>
          <a:prstGeom prst="rect">
            <a:avLst/>
          </a:prstGeom>
        </p:spPr>
      </p:pic>
    </p:spTree>
    <p:extLst>
      <p:ext uri="{BB962C8B-B14F-4D97-AF65-F5344CB8AC3E}">
        <p14:creationId xmlns:p14="http://schemas.microsoft.com/office/powerpoint/2010/main" val="39916801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6E807-8D5F-E889-5DD4-B7A958BA1FD3}"/>
              </a:ext>
            </a:extLst>
          </p:cNvPr>
          <p:cNvPicPr>
            <a:picLocks noChangeAspect="1"/>
          </p:cNvPicPr>
          <p:nvPr/>
        </p:nvPicPr>
        <p:blipFill>
          <a:blip r:embed="rId2"/>
          <a:stretch>
            <a:fillRect/>
          </a:stretch>
        </p:blipFill>
        <p:spPr>
          <a:xfrm>
            <a:off x="1497496" y="133139"/>
            <a:ext cx="9303026" cy="6517450"/>
          </a:xfrm>
          <a:prstGeom prst="rect">
            <a:avLst/>
          </a:prstGeom>
        </p:spPr>
      </p:pic>
    </p:spTree>
    <p:extLst>
      <p:ext uri="{BB962C8B-B14F-4D97-AF65-F5344CB8AC3E}">
        <p14:creationId xmlns:p14="http://schemas.microsoft.com/office/powerpoint/2010/main" val="11299236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12E4E-CAF1-78BF-543E-E16A23763931}"/>
              </a:ext>
            </a:extLst>
          </p:cNvPr>
          <p:cNvPicPr>
            <a:picLocks noChangeAspect="1"/>
          </p:cNvPicPr>
          <p:nvPr/>
        </p:nvPicPr>
        <p:blipFill>
          <a:blip r:embed="rId2"/>
          <a:stretch>
            <a:fillRect/>
          </a:stretch>
        </p:blipFill>
        <p:spPr>
          <a:xfrm>
            <a:off x="197521" y="1060174"/>
            <a:ext cx="11880622" cy="4704522"/>
          </a:xfrm>
          <a:prstGeom prst="rect">
            <a:avLst/>
          </a:prstGeom>
        </p:spPr>
      </p:pic>
    </p:spTree>
    <p:extLst>
      <p:ext uri="{BB962C8B-B14F-4D97-AF65-F5344CB8AC3E}">
        <p14:creationId xmlns:p14="http://schemas.microsoft.com/office/powerpoint/2010/main" val="18367542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7C63F-9C8A-F4D8-7706-94F44F56A542}"/>
              </a:ext>
            </a:extLst>
          </p:cNvPr>
          <p:cNvPicPr>
            <a:picLocks noChangeAspect="1"/>
          </p:cNvPicPr>
          <p:nvPr/>
        </p:nvPicPr>
        <p:blipFill>
          <a:blip r:embed="rId2"/>
          <a:stretch>
            <a:fillRect/>
          </a:stretch>
        </p:blipFill>
        <p:spPr>
          <a:xfrm>
            <a:off x="868124" y="183252"/>
            <a:ext cx="7633974" cy="916678"/>
          </a:xfrm>
          <a:prstGeom prst="rect">
            <a:avLst/>
          </a:prstGeom>
        </p:spPr>
      </p:pic>
      <p:pic>
        <p:nvPicPr>
          <p:cNvPr id="7" name="Picture 6">
            <a:extLst>
              <a:ext uri="{FF2B5EF4-FFF2-40B4-BE49-F238E27FC236}">
                <a16:creationId xmlns:a16="http://schemas.microsoft.com/office/drawing/2014/main" id="{58398882-1D0B-5064-D5CE-3887CC3B4412}"/>
              </a:ext>
            </a:extLst>
          </p:cNvPr>
          <p:cNvPicPr>
            <a:picLocks noChangeAspect="1"/>
          </p:cNvPicPr>
          <p:nvPr/>
        </p:nvPicPr>
        <p:blipFill>
          <a:blip r:embed="rId3"/>
          <a:stretch>
            <a:fillRect/>
          </a:stretch>
        </p:blipFill>
        <p:spPr>
          <a:xfrm>
            <a:off x="1131406" y="1099930"/>
            <a:ext cx="6589642" cy="775252"/>
          </a:xfrm>
          <a:prstGeom prst="rect">
            <a:avLst/>
          </a:prstGeom>
        </p:spPr>
      </p:pic>
      <p:pic>
        <p:nvPicPr>
          <p:cNvPr id="9" name="Picture 8">
            <a:extLst>
              <a:ext uri="{FF2B5EF4-FFF2-40B4-BE49-F238E27FC236}">
                <a16:creationId xmlns:a16="http://schemas.microsoft.com/office/drawing/2014/main" id="{40B1EA13-5776-5A78-64A7-D90CAEEB0341}"/>
              </a:ext>
            </a:extLst>
          </p:cNvPr>
          <p:cNvPicPr>
            <a:picLocks noChangeAspect="1"/>
          </p:cNvPicPr>
          <p:nvPr/>
        </p:nvPicPr>
        <p:blipFill>
          <a:blip r:embed="rId4"/>
          <a:stretch>
            <a:fillRect/>
          </a:stretch>
        </p:blipFill>
        <p:spPr>
          <a:xfrm>
            <a:off x="1131406" y="2016608"/>
            <a:ext cx="8694407" cy="4570137"/>
          </a:xfrm>
          <a:prstGeom prst="rect">
            <a:avLst/>
          </a:prstGeom>
        </p:spPr>
      </p:pic>
    </p:spTree>
    <p:extLst>
      <p:ext uri="{BB962C8B-B14F-4D97-AF65-F5344CB8AC3E}">
        <p14:creationId xmlns:p14="http://schemas.microsoft.com/office/powerpoint/2010/main" val="1992893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64E83-8CA1-F057-BFD5-4937A2F9EACC}"/>
              </a:ext>
            </a:extLst>
          </p:cNvPr>
          <p:cNvPicPr>
            <a:picLocks noChangeAspect="1"/>
          </p:cNvPicPr>
          <p:nvPr/>
        </p:nvPicPr>
        <p:blipFill>
          <a:blip r:embed="rId2"/>
          <a:stretch>
            <a:fillRect/>
          </a:stretch>
        </p:blipFill>
        <p:spPr>
          <a:xfrm>
            <a:off x="518362" y="901148"/>
            <a:ext cx="10890666" cy="5181599"/>
          </a:xfrm>
          <a:prstGeom prst="rect">
            <a:avLst/>
          </a:prstGeom>
        </p:spPr>
      </p:pic>
    </p:spTree>
    <p:extLst>
      <p:ext uri="{BB962C8B-B14F-4D97-AF65-F5344CB8AC3E}">
        <p14:creationId xmlns:p14="http://schemas.microsoft.com/office/powerpoint/2010/main" val="29154560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47017-AB2D-091D-083B-96E4C68EFFBB}"/>
              </a:ext>
            </a:extLst>
          </p:cNvPr>
          <p:cNvPicPr>
            <a:picLocks noChangeAspect="1"/>
          </p:cNvPicPr>
          <p:nvPr/>
        </p:nvPicPr>
        <p:blipFill>
          <a:blip r:embed="rId2"/>
          <a:stretch>
            <a:fillRect/>
          </a:stretch>
        </p:blipFill>
        <p:spPr>
          <a:xfrm>
            <a:off x="1007166" y="385285"/>
            <a:ext cx="9674086" cy="6421711"/>
          </a:xfrm>
          <a:prstGeom prst="rect">
            <a:avLst/>
          </a:prstGeom>
        </p:spPr>
      </p:pic>
    </p:spTree>
    <p:extLst>
      <p:ext uri="{BB962C8B-B14F-4D97-AF65-F5344CB8AC3E}">
        <p14:creationId xmlns:p14="http://schemas.microsoft.com/office/powerpoint/2010/main" val="23121047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ECD3D-AB90-2FE1-B2F1-553423EA2F9F}"/>
              </a:ext>
            </a:extLst>
          </p:cNvPr>
          <p:cNvPicPr>
            <a:picLocks noChangeAspect="1"/>
          </p:cNvPicPr>
          <p:nvPr/>
        </p:nvPicPr>
        <p:blipFill>
          <a:blip r:embed="rId2"/>
          <a:stretch>
            <a:fillRect/>
          </a:stretch>
        </p:blipFill>
        <p:spPr>
          <a:xfrm>
            <a:off x="1239513" y="323908"/>
            <a:ext cx="9693530" cy="6222665"/>
          </a:xfrm>
          <a:prstGeom prst="rect">
            <a:avLst/>
          </a:prstGeom>
        </p:spPr>
      </p:pic>
    </p:spTree>
    <p:extLst>
      <p:ext uri="{BB962C8B-B14F-4D97-AF65-F5344CB8AC3E}">
        <p14:creationId xmlns:p14="http://schemas.microsoft.com/office/powerpoint/2010/main" val="15404224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C0B06-E53B-A393-755F-E7F919FA65C1}"/>
              </a:ext>
            </a:extLst>
          </p:cNvPr>
          <p:cNvPicPr>
            <a:picLocks noChangeAspect="1"/>
          </p:cNvPicPr>
          <p:nvPr/>
        </p:nvPicPr>
        <p:blipFill>
          <a:blip r:embed="rId2"/>
          <a:stretch>
            <a:fillRect/>
          </a:stretch>
        </p:blipFill>
        <p:spPr>
          <a:xfrm>
            <a:off x="340282" y="1179443"/>
            <a:ext cx="11176151" cy="4638261"/>
          </a:xfrm>
          <a:prstGeom prst="rect">
            <a:avLst/>
          </a:prstGeom>
        </p:spPr>
      </p:pic>
    </p:spTree>
    <p:extLst>
      <p:ext uri="{BB962C8B-B14F-4D97-AF65-F5344CB8AC3E}">
        <p14:creationId xmlns:p14="http://schemas.microsoft.com/office/powerpoint/2010/main" val="1434619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60CB3-11F8-2E29-32C3-E40530FFF95C}"/>
              </a:ext>
            </a:extLst>
          </p:cNvPr>
          <p:cNvPicPr>
            <a:picLocks noChangeAspect="1"/>
          </p:cNvPicPr>
          <p:nvPr/>
        </p:nvPicPr>
        <p:blipFill>
          <a:blip r:embed="rId2"/>
          <a:stretch>
            <a:fillRect/>
          </a:stretch>
        </p:blipFill>
        <p:spPr>
          <a:xfrm>
            <a:off x="2571542" y="0"/>
            <a:ext cx="5024852" cy="918335"/>
          </a:xfrm>
          <a:prstGeom prst="rect">
            <a:avLst/>
          </a:prstGeom>
        </p:spPr>
      </p:pic>
      <p:pic>
        <p:nvPicPr>
          <p:cNvPr id="5" name="Picture 4">
            <a:extLst>
              <a:ext uri="{FF2B5EF4-FFF2-40B4-BE49-F238E27FC236}">
                <a16:creationId xmlns:a16="http://schemas.microsoft.com/office/drawing/2014/main" id="{80EAA13B-D10A-5AAE-6DE8-842D070AD6AF}"/>
              </a:ext>
            </a:extLst>
          </p:cNvPr>
          <p:cNvPicPr>
            <a:picLocks noChangeAspect="1"/>
          </p:cNvPicPr>
          <p:nvPr/>
        </p:nvPicPr>
        <p:blipFill>
          <a:blip r:embed="rId3"/>
          <a:stretch>
            <a:fillRect/>
          </a:stretch>
        </p:blipFill>
        <p:spPr>
          <a:xfrm>
            <a:off x="139062" y="1338469"/>
            <a:ext cx="12052938" cy="4759975"/>
          </a:xfrm>
          <a:prstGeom prst="rect">
            <a:avLst/>
          </a:prstGeom>
        </p:spPr>
      </p:pic>
    </p:spTree>
    <p:extLst>
      <p:ext uri="{BB962C8B-B14F-4D97-AF65-F5344CB8AC3E}">
        <p14:creationId xmlns:p14="http://schemas.microsoft.com/office/powerpoint/2010/main" val="38665388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BF98-978D-1CB3-FFB1-6B48D9E837CD}"/>
              </a:ext>
            </a:extLst>
          </p:cNvPr>
          <p:cNvSpPr>
            <a:spLocks noGrp="1"/>
          </p:cNvSpPr>
          <p:nvPr>
            <p:ph type="title"/>
          </p:nvPr>
        </p:nvSpPr>
        <p:spPr>
          <a:xfrm>
            <a:off x="838200" y="365125"/>
            <a:ext cx="10515600" cy="668545"/>
          </a:xfrm>
        </p:spPr>
        <p:txBody>
          <a:bodyPr>
            <a:normAutofit/>
          </a:bodyPr>
          <a:lstStyle/>
          <a:p>
            <a:pPr algn="ctr"/>
            <a:r>
              <a:rPr lang="en-US" sz="4000" b="1" i="0" u="none" strike="noStrike" baseline="0" dirty="0">
                <a:latin typeface="Helvetica-Bold"/>
              </a:rPr>
              <a:t>Classification</a:t>
            </a:r>
            <a:endParaRPr lang="en-US" sz="4000" dirty="0"/>
          </a:p>
        </p:txBody>
      </p:sp>
      <p:sp>
        <p:nvSpPr>
          <p:cNvPr id="3" name="Content Placeholder 2">
            <a:extLst>
              <a:ext uri="{FF2B5EF4-FFF2-40B4-BE49-F238E27FC236}">
                <a16:creationId xmlns:a16="http://schemas.microsoft.com/office/drawing/2014/main" id="{E9F76C8E-97AB-50D2-F07A-4EC60EA657BB}"/>
              </a:ext>
            </a:extLst>
          </p:cNvPr>
          <p:cNvSpPr>
            <a:spLocks noGrp="1"/>
          </p:cNvSpPr>
          <p:nvPr>
            <p:ph idx="1"/>
          </p:nvPr>
        </p:nvSpPr>
        <p:spPr>
          <a:xfrm>
            <a:off x="838200" y="1216025"/>
            <a:ext cx="10515600" cy="1603375"/>
          </a:xfrm>
        </p:spPr>
        <p:txBody>
          <a:bodyPr/>
          <a:lstStyle/>
          <a:p>
            <a:pPr algn="just" rtl="1"/>
            <a:r>
              <a:rPr lang="fa-IR" dirty="0">
                <a:cs typeface="B Zar" panose="00000400000000000000" pitchFamily="2" charset="-78"/>
              </a:rPr>
              <a:t>انسان ها دارای توانایی ذاتی برای طبقه بندی اشیا به دسته ها هستند</a:t>
            </a:r>
          </a:p>
          <a:p>
            <a:pPr algn="just" rtl="1"/>
            <a:r>
              <a:rPr lang="fa-IR" dirty="0">
                <a:cs typeface="B Zar" panose="00000400000000000000" pitchFamily="2" charset="-78"/>
              </a:rPr>
              <a:t>به عنوان مثال، کارهای پیش پا افتاده مانند فیلتر کردن ایمیل های </a:t>
            </a:r>
            <a:r>
              <a:rPr lang="en-US" dirty="0">
                <a:cs typeface="B Zar" panose="00000400000000000000" pitchFamily="2" charset="-78"/>
              </a:rPr>
              <a:t>Spam</a:t>
            </a:r>
          </a:p>
          <a:p>
            <a:pPr algn="just" rtl="1"/>
            <a:r>
              <a:rPr lang="fa-IR" dirty="0">
                <a:cs typeface="B Zar" panose="00000400000000000000" pitchFamily="2" charset="-78"/>
              </a:rPr>
              <a:t>یا کارهای تخصصی تر مانند تشخیص اجرام آسمانی در تصاویر تلسکوپ.</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95C4B8AA-8635-82FF-1825-E175917BDEFE}"/>
              </a:ext>
            </a:extLst>
          </p:cNvPr>
          <p:cNvPicPr>
            <a:picLocks noChangeAspect="1"/>
          </p:cNvPicPr>
          <p:nvPr/>
        </p:nvPicPr>
        <p:blipFill>
          <a:blip r:embed="rId2"/>
          <a:stretch>
            <a:fillRect/>
          </a:stretch>
        </p:blipFill>
        <p:spPr>
          <a:xfrm>
            <a:off x="1007165" y="2819400"/>
            <a:ext cx="9846365" cy="3467100"/>
          </a:xfrm>
          <a:prstGeom prst="rect">
            <a:avLst/>
          </a:prstGeom>
        </p:spPr>
      </p:pic>
    </p:spTree>
    <p:extLst>
      <p:ext uri="{BB962C8B-B14F-4D97-AF65-F5344CB8AC3E}">
        <p14:creationId xmlns:p14="http://schemas.microsoft.com/office/powerpoint/2010/main" val="290020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1D1C-BC8C-D54C-26FF-336D310A2EA4}"/>
              </a:ext>
            </a:extLst>
          </p:cNvPr>
          <p:cNvSpPr>
            <a:spLocks noGrp="1"/>
          </p:cNvSpPr>
          <p:nvPr>
            <p:ph type="title"/>
          </p:nvPr>
        </p:nvSpPr>
        <p:spPr/>
        <p:txBody>
          <a:bodyPr/>
          <a:lstStyle/>
          <a:p>
            <a:pPr algn="ctr" rtl="1"/>
            <a:r>
              <a:rPr lang="fa-IR" dirty="0">
                <a:cs typeface="B Zar" panose="00000400000000000000" pitchFamily="2" charset="-78"/>
              </a:rPr>
              <a:t>کشف الگو(</a:t>
            </a:r>
            <a:r>
              <a:rPr lang="en-US" dirty="0"/>
              <a:t>Pattern discovery</a:t>
            </a:r>
            <a:r>
              <a:rPr lang="fa-IR" dirty="0"/>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C5D43AE8-2544-A1C9-0DC7-6F91A59B4A51}"/>
              </a:ext>
            </a:extLst>
          </p:cNvPr>
          <p:cNvSpPr>
            <a:spLocks noGrp="1"/>
          </p:cNvSpPr>
          <p:nvPr>
            <p:ph idx="1"/>
          </p:nvPr>
        </p:nvSpPr>
        <p:spPr/>
        <p:txBody>
          <a:bodyPr/>
          <a:lstStyle/>
          <a:p>
            <a:pPr algn="r" rtl="1"/>
            <a:r>
              <a:rPr lang="fa-IR" dirty="0">
                <a:cs typeface="B Zar" panose="00000400000000000000" pitchFamily="2" charset="-78"/>
              </a:rPr>
              <a:t>داده کاوی حول شناسایی الگوها، روندها و روابط معنی دار درون داده ها متمرکز است. </a:t>
            </a:r>
          </a:p>
          <a:p>
            <a:pPr algn="r" rtl="1"/>
            <a:r>
              <a:rPr lang="fa-IR" dirty="0">
                <a:cs typeface="B Zar" panose="00000400000000000000" pitchFamily="2" charset="-78"/>
              </a:rPr>
              <a:t>این فرآیند شامل غربال کردن مجموعه‌ داده های گسترده برای کشف بینش‌هایی است که ممکن است از طریق روش‌های تحلیل سنتی آشکار نباشند.</a:t>
            </a:r>
          </a:p>
          <a:p>
            <a:pPr algn="r" rtl="1"/>
            <a:r>
              <a:rPr lang="fa-IR" dirty="0">
                <a:cs typeface="B Zar" panose="00000400000000000000" pitchFamily="2" charset="-78"/>
              </a:rPr>
              <a:t>این الگوها می‌توانند اشکال مختلفی مانند پیوندها، توالی‌ها، خوشه‌ها یا ناهنجاری‌ها داشته باشند و نقش مهمی در فرآیندهای تصمیم‌گیری در حوزه‌های مختلف، از بازاریابی تا مراقبت‌های بهداشتی، ایفا می‌کنند.</a:t>
            </a:r>
            <a:endParaRPr lang="en-US" dirty="0">
              <a:cs typeface="B Zar" panose="00000400000000000000" pitchFamily="2" charset="-78"/>
            </a:endParaRPr>
          </a:p>
        </p:txBody>
      </p:sp>
    </p:spTree>
    <p:extLst>
      <p:ext uri="{BB962C8B-B14F-4D97-AF65-F5344CB8AC3E}">
        <p14:creationId xmlns:p14="http://schemas.microsoft.com/office/powerpoint/2010/main" val="25683087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37A4-DB2B-DB9E-9C2A-4A7D143973EB}"/>
              </a:ext>
            </a:extLst>
          </p:cNvPr>
          <p:cNvSpPr>
            <a:spLocks noGrp="1"/>
          </p:cNvSpPr>
          <p:nvPr>
            <p:ph type="title"/>
          </p:nvPr>
        </p:nvSpPr>
        <p:spPr/>
        <p:txBody>
          <a:bodyPr/>
          <a:lstStyle/>
          <a:p>
            <a:pPr algn="ctr" rtl="1"/>
            <a:r>
              <a:rPr lang="fa-IR" dirty="0">
                <a:cs typeface="B Zar" panose="00000400000000000000" pitchFamily="2" charset="-78"/>
              </a:rPr>
              <a:t>اهمیت مدل های طبقه بندی در داده کاوی </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874FA965-C6B9-F0C8-DE27-955D6AA769EF}"/>
              </a:ext>
            </a:extLst>
          </p:cNvPr>
          <p:cNvSpPr>
            <a:spLocks noGrp="1"/>
          </p:cNvSpPr>
          <p:nvPr>
            <p:ph idx="1"/>
          </p:nvPr>
        </p:nvSpPr>
        <p:spPr/>
        <p:txBody>
          <a:bodyPr/>
          <a:lstStyle/>
          <a:p>
            <a:pPr algn="just" rtl="1"/>
            <a:r>
              <a:rPr lang="fa-IR" dirty="0">
                <a:cs typeface="B Zar" panose="00000400000000000000" pitchFamily="2" charset="-78"/>
              </a:rPr>
              <a:t>یک مدل طبقه بندی دو نقش مهم در داده کاوی ایفا می کند. </a:t>
            </a:r>
          </a:p>
          <a:p>
            <a:pPr algn="just" rtl="1"/>
            <a:r>
              <a:rPr lang="fa-IR" dirty="0">
                <a:cs typeface="B Zar" panose="00000400000000000000" pitchFamily="2" charset="-78"/>
              </a:rPr>
              <a:t>1-از آن به عنوان یک مدل پیشگو برای طبقه‌بندی نمونه‌های بدون برچسب قبلی استفاده می‌شود. </a:t>
            </a:r>
            <a:r>
              <a:rPr lang="fa-IR" dirty="0">
                <a:solidFill>
                  <a:srgbClr val="FF0000"/>
                </a:solidFill>
                <a:cs typeface="B Zar" panose="00000400000000000000" pitchFamily="2" charset="-78"/>
              </a:rPr>
              <a:t>یک مدل طبقه بندی خوب باید پیشگویهای دقیق با زمان پاسخ سریع ارائه دهد. </a:t>
            </a:r>
          </a:p>
          <a:p>
            <a:pPr algn="just" rtl="1"/>
            <a:r>
              <a:rPr lang="fa-IR" dirty="0">
                <a:cs typeface="B Zar" panose="00000400000000000000" pitchFamily="2" charset="-78"/>
              </a:rPr>
              <a:t>2-به عنوان یک مدل توصیفی برای شناسایی ویژگی هایی اثرگذار عمل می کند</a:t>
            </a:r>
            <a:endParaRPr lang="en-US" dirty="0">
              <a:cs typeface="B Zar" panose="00000400000000000000" pitchFamily="2" charset="-78"/>
            </a:endParaRPr>
          </a:p>
        </p:txBody>
      </p:sp>
    </p:spTree>
    <p:extLst>
      <p:ext uri="{BB962C8B-B14F-4D97-AF65-F5344CB8AC3E}">
        <p14:creationId xmlns:p14="http://schemas.microsoft.com/office/powerpoint/2010/main" val="222254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76CA04-68E3-D7F0-0DB0-2FA71944B17F}"/>
              </a:ext>
            </a:extLst>
          </p:cNvPr>
          <p:cNvPicPr>
            <a:picLocks noChangeAspect="1"/>
          </p:cNvPicPr>
          <p:nvPr/>
        </p:nvPicPr>
        <p:blipFill>
          <a:blip r:embed="rId2"/>
          <a:stretch>
            <a:fillRect/>
          </a:stretch>
        </p:blipFill>
        <p:spPr>
          <a:xfrm>
            <a:off x="1367535" y="388661"/>
            <a:ext cx="9743378" cy="2937635"/>
          </a:xfrm>
          <a:prstGeom prst="rect">
            <a:avLst/>
          </a:prstGeom>
        </p:spPr>
      </p:pic>
      <p:pic>
        <p:nvPicPr>
          <p:cNvPr id="7" name="Picture 6">
            <a:extLst>
              <a:ext uri="{FF2B5EF4-FFF2-40B4-BE49-F238E27FC236}">
                <a16:creationId xmlns:a16="http://schemas.microsoft.com/office/drawing/2014/main" id="{1D9CDAD3-C268-9795-CF7E-CE04C58EA21F}"/>
              </a:ext>
            </a:extLst>
          </p:cNvPr>
          <p:cNvPicPr>
            <a:picLocks noChangeAspect="1"/>
          </p:cNvPicPr>
          <p:nvPr/>
        </p:nvPicPr>
        <p:blipFill>
          <a:blip r:embed="rId3"/>
          <a:stretch>
            <a:fillRect/>
          </a:stretch>
        </p:blipFill>
        <p:spPr>
          <a:xfrm>
            <a:off x="1232452" y="3429000"/>
            <a:ext cx="10045148" cy="3040339"/>
          </a:xfrm>
          <a:prstGeom prst="rect">
            <a:avLst/>
          </a:prstGeom>
        </p:spPr>
      </p:pic>
    </p:spTree>
    <p:extLst>
      <p:ext uri="{BB962C8B-B14F-4D97-AF65-F5344CB8AC3E}">
        <p14:creationId xmlns:p14="http://schemas.microsoft.com/office/powerpoint/2010/main" val="2251228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19D98D-3280-3E48-1B49-5FA61699B125}"/>
              </a:ext>
            </a:extLst>
          </p:cNvPr>
          <p:cNvSpPr>
            <a:spLocks noGrp="1"/>
          </p:cNvSpPr>
          <p:nvPr>
            <p:ph idx="1"/>
          </p:nvPr>
        </p:nvSpPr>
        <p:spPr>
          <a:xfrm>
            <a:off x="838200" y="1272209"/>
            <a:ext cx="10515600" cy="4904754"/>
          </a:xfrm>
        </p:spPr>
        <p:txBody>
          <a:bodyPr>
            <a:normAutofit/>
          </a:bodyPr>
          <a:lstStyle/>
          <a:p>
            <a:pPr algn="just" rtl="1"/>
            <a:r>
              <a:rPr lang="fa-IR" sz="3200" dirty="0">
                <a:cs typeface="B Zar" panose="00000400000000000000" pitchFamily="2" charset="-78"/>
              </a:rPr>
              <a:t>درخت دارای سه نوع گره است:</a:t>
            </a:r>
          </a:p>
          <a:p>
            <a:pPr algn="just" rtl="1"/>
            <a:r>
              <a:rPr lang="fa-IR" sz="3200" dirty="0">
                <a:cs typeface="B Zar" panose="00000400000000000000" pitchFamily="2" charset="-78"/>
              </a:rPr>
              <a:t>گره ریشه (</a:t>
            </a:r>
            <a:r>
              <a:rPr lang="en-US" sz="3200" dirty="0">
                <a:cs typeface="B Zar" panose="00000400000000000000" pitchFamily="2" charset="-78"/>
              </a:rPr>
              <a:t>root node</a:t>
            </a:r>
            <a:r>
              <a:rPr lang="fa-IR" sz="3200" dirty="0">
                <a:cs typeface="B Zar" panose="00000400000000000000" pitchFamily="2" charset="-78"/>
              </a:rPr>
              <a:t>)، لینک ورودی ندارد ولی لینک خروجی می توان  داشته باشد</a:t>
            </a:r>
          </a:p>
          <a:p>
            <a:pPr algn="just" rtl="1"/>
            <a:r>
              <a:rPr lang="fa-IR" sz="3200" dirty="0">
                <a:cs typeface="B Zar" panose="00000400000000000000" pitchFamily="2" charset="-78"/>
              </a:rPr>
              <a:t>گره های داخلی (</a:t>
            </a:r>
            <a:r>
              <a:rPr lang="en-US" sz="3200" dirty="0">
                <a:cs typeface="B Zar" panose="00000400000000000000" pitchFamily="2" charset="-78"/>
              </a:rPr>
              <a:t>Internal nodes</a:t>
            </a:r>
            <a:r>
              <a:rPr lang="fa-IR" sz="3200" dirty="0">
                <a:cs typeface="B Zar" panose="00000400000000000000" pitchFamily="2" charset="-78"/>
              </a:rPr>
              <a:t>) که هر کدام دقیقا یک لینک ورودی و دو یا چند لینک خروجی دارند.</a:t>
            </a:r>
          </a:p>
          <a:p>
            <a:pPr algn="just" rtl="1"/>
            <a:r>
              <a:rPr lang="fa-IR" sz="3200" dirty="0">
                <a:cs typeface="B Zar" panose="00000400000000000000" pitchFamily="2" charset="-78"/>
              </a:rPr>
              <a:t>گره های برگ یا خروجی (</a:t>
            </a:r>
            <a:r>
              <a:rPr lang="en-US" sz="3200" dirty="0">
                <a:cs typeface="B Zar" panose="00000400000000000000" pitchFamily="2" charset="-78"/>
              </a:rPr>
              <a:t>Leaf or terminal nodes</a:t>
            </a:r>
            <a:r>
              <a:rPr lang="fa-IR" sz="3200" dirty="0">
                <a:cs typeface="B Zar" panose="00000400000000000000" pitchFamily="2" charset="-78"/>
              </a:rPr>
              <a:t>) که هر کدام دقیقاً یک پیوند ورودی دارند و هیچ پیوند خروجی ندارند.</a:t>
            </a:r>
            <a:endParaRPr lang="en-US" sz="3200" dirty="0">
              <a:cs typeface="B Zar" panose="00000400000000000000" pitchFamily="2" charset="-78"/>
            </a:endParaRPr>
          </a:p>
        </p:txBody>
      </p:sp>
      <p:sp>
        <p:nvSpPr>
          <p:cNvPr id="4" name="Title 1">
            <a:extLst>
              <a:ext uri="{FF2B5EF4-FFF2-40B4-BE49-F238E27FC236}">
                <a16:creationId xmlns:a16="http://schemas.microsoft.com/office/drawing/2014/main" id="{DB984508-657E-E7FC-89FC-56EE1E645BDD}"/>
              </a:ext>
            </a:extLst>
          </p:cNvPr>
          <p:cNvSpPr>
            <a:spLocks noGrp="1"/>
          </p:cNvSpPr>
          <p:nvPr>
            <p:ph type="title"/>
          </p:nvPr>
        </p:nvSpPr>
        <p:spPr>
          <a:xfrm>
            <a:off x="838200" y="365126"/>
            <a:ext cx="10515600" cy="589032"/>
          </a:xfrm>
        </p:spPr>
        <p:txBody>
          <a:bodyPr>
            <a:normAutofit fontScale="90000"/>
          </a:bodyPr>
          <a:lstStyle/>
          <a:p>
            <a:pPr algn="ctr" rtl="1"/>
            <a:r>
              <a:rPr lang="fa-IR" dirty="0">
                <a:cs typeface="B Zar" panose="00000400000000000000" pitchFamily="2" charset="-78"/>
              </a:rPr>
              <a:t>طبقه بندی درخت تصمیم</a:t>
            </a:r>
            <a:endParaRPr lang="en-US" dirty="0">
              <a:cs typeface="B Zar" panose="00000400000000000000" pitchFamily="2" charset="-78"/>
            </a:endParaRPr>
          </a:p>
        </p:txBody>
      </p:sp>
    </p:spTree>
    <p:extLst>
      <p:ext uri="{BB962C8B-B14F-4D97-AF65-F5344CB8AC3E}">
        <p14:creationId xmlns:p14="http://schemas.microsoft.com/office/powerpoint/2010/main" val="2291632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458F-D5B3-F5BE-1749-A711F4D976A1}"/>
              </a:ext>
            </a:extLst>
          </p:cNvPr>
          <p:cNvSpPr>
            <a:spLocks noGrp="1"/>
          </p:cNvSpPr>
          <p:nvPr>
            <p:ph type="title"/>
          </p:nvPr>
        </p:nvSpPr>
        <p:spPr>
          <a:xfrm>
            <a:off x="838200" y="365126"/>
            <a:ext cx="10515600" cy="589032"/>
          </a:xfrm>
        </p:spPr>
        <p:txBody>
          <a:bodyPr>
            <a:normAutofit fontScale="90000"/>
          </a:bodyPr>
          <a:lstStyle/>
          <a:p>
            <a:pPr algn="ctr" rtl="1"/>
            <a:r>
              <a:rPr lang="fa-IR" dirty="0">
                <a:cs typeface="B Zar" panose="00000400000000000000" pitchFamily="2" charset="-78"/>
              </a:rPr>
              <a:t>مثال تشخیص پستانداران از غیر پستانداران</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4D0F540F-DF0D-9942-2FB1-19A2601E0D89}"/>
              </a:ext>
            </a:extLst>
          </p:cNvPr>
          <p:cNvSpPr>
            <a:spLocks noGrp="1"/>
          </p:cNvSpPr>
          <p:nvPr>
            <p:ph idx="1"/>
          </p:nvPr>
        </p:nvSpPr>
        <p:spPr>
          <a:xfrm>
            <a:off x="838200" y="1126435"/>
            <a:ext cx="10515600" cy="967408"/>
          </a:xfrm>
        </p:spPr>
        <p:txBody>
          <a:bodyPr>
            <a:normAutofit lnSpcReduction="10000"/>
          </a:bodyPr>
          <a:lstStyle/>
          <a:p>
            <a:pPr algn="r" rtl="1"/>
            <a:r>
              <a:rPr lang="fa-IR" dirty="0">
                <a:cs typeface="B Zar" panose="00000400000000000000" pitchFamily="2" charset="-78"/>
              </a:rPr>
              <a:t>برای نشان دادن نحوه عملکرد درخت تصمیم،  </a:t>
            </a:r>
          </a:p>
          <a:p>
            <a:pPr algn="r" rtl="1"/>
            <a:r>
              <a:rPr lang="fa-IR" dirty="0">
                <a:cs typeface="B Zar" panose="00000400000000000000" pitchFamily="2" charset="-78"/>
              </a:rPr>
              <a:t>مثال طبقه بندی تشخیص پستانداران از غیر پستانداران را در نظر بگیرید.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355E96AA-FFC4-9E38-FBF2-A62638782AC8}"/>
              </a:ext>
            </a:extLst>
          </p:cNvPr>
          <p:cNvPicPr>
            <a:picLocks noChangeAspect="1"/>
          </p:cNvPicPr>
          <p:nvPr/>
        </p:nvPicPr>
        <p:blipFill>
          <a:blip r:embed="rId2"/>
          <a:stretch>
            <a:fillRect/>
          </a:stretch>
        </p:blipFill>
        <p:spPr>
          <a:xfrm>
            <a:off x="662608" y="2266119"/>
            <a:ext cx="11092069" cy="4373219"/>
          </a:xfrm>
          <a:prstGeom prst="rect">
            <a:avLst/>
          </a:prstGeom>
        </p:spPr>
      </p:pic>
    </p:spTree>
    <p:extLst>
      <p:ext uri="{BB962C8B-B14F-4D97-AF65-F5344CB8AC3E}">
        <p14:creationId xmlns:p14="http://schemas.microsoft.com/office/powerpoint/2010/main" val="34935793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DD9A-FB51-3EC5-D88D-C87B87A5C43B}"/>
              </a:ext>
            </a:extLst>
          </p:cNvPr>
          <p:cNvSpPr>
            <a:spLocks noGrp="1"/>
          </p:cNvSpPr>
          <p:nvPr>
            <p:ph type="title"/>
          </p:nvPr>
        </p:nvSpPr>
        <p:spPr>
          <a:xfrm>
            <a:off x="838200" y="365126"/>
            <a:ext cx="10515600" cy="602284"/>
          </a:xfrm>
        </p:spPr>
        <p:txBody>
          <a:bodyPr>
            <a:normAutofit fontScale="90000"/>
          </a:bodyPr>
          <a:lstStyle/>
          <a:p>
            <a:pPr algn="ctr" rtl="1"/>
            <a:r>
              <a:rPr lang="fa-IR" dirty="0">
                <a:cs typeface="B Zar" panose="00000400000000000000" pitchFamily="2" charset="-78"/>
              </a:rPr>
              <a:t>ادامه مثال تشخیص پستانداران از غیر پستانداران </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452AB4C9-EE6F-0CEF-E963-31AFC87EF6F4}"/>
              </a:ext>
            </a:extLst>
          </p:cNvPr>
          <p:cNvSpPr>
            <a:spLocks noGrp="1"/>
          </p:cNvSpPr>
          <p:nvPr>
            <p:ph idx="1"/>
          </p:nvPr>
        </p:nvSpPr>
        <p:spPr>
          <a:xfrm>
            <a:off x="838200" y="1073426"/>
            <a:ext cx="10515600" cy="5183050"/>
          </a:xfrm>
        </p:spPr>
        <p:txBody>
          <a:bodyPr/>
          <a:lstStyle/>
          <a:p>
            <a:pPr algn="just" rtl="1"/>
            <a:r>
              <a:rPr lang="fa-IR" dirty="0">
                <a:cs typeface="B Zar" panose="00000400000000000000" pitchFamily="2" charset="-78"/>
              </a:rPr>
              <a:t>فرض کنید یک گونه جدید توسط دانشمندان کشف شده است. </a:t>
            </a:r>
          </a:p>
          <a:p>
            <a:pPr algn="just" rtl="1"/>
            <a:r>
              <a:rPr lang="fa-IR" dirty="0">
                <a:cs typeface="B Zar" panose="00000400000000000000" pitchFamily="2" charset="-78"/>
              </a:rPr>
              <a:t>چگونه می توان تشخیص داد که پستاندار است یا غیر پستاندار؟ </a:t>
            </a:r>
          </a:p>
          <a:p>
            <a:pPr algn="just" rtl="1"/>
            <a:r>
              <a:rPr lang="fa-IR" dirty="0">
                <a:cs typeface="B Zar" panose="00000400000000000000" pitchFamily="2" charset="-78"/>
              </a:rPr>
              <a:t>یک رویکرد این است که یک سری سوالات در مورد ویژگی های گونه مطرح کنیم. </a:t>
            </a:r>
          </a:p>
          <a:p>
            <a:pPr algn="just" rtl="1"/>
            <a:r>
              <a:rPr lang="fa-IR" dirty="0">
                <a:cs typeface="B Zar" panose="00000400000000000000" pitchFamily="2" charset="-78"/>
              </a:rPr>
              <a:t>اولین سوالی که ممکن است بپرسیم این است که آیا این گونه جدید خونسرد است یا خون گرم.</a:t>
            </a:r>
          </a:p>
          <a:p>
            <a:pPr algn="just" rtl="1"/>
            <a:r>
              <a:rPr lang="fa-IR" dirty="0">
                <a:cs typeface="B Zar" panose="00000400000000000000" pitchFamily="2" charset="-78"/>
              </a:rPr>
              <a:t> اگر خونسرد است پس قطعا پستاندار نیست.</a:t>
            </a:r>
          </a:p>
          <a:p>
            <a:pPr algn="just" rtl="1"/>
            <a:r>
              <a:rPr lang="fa-IR" dirty="0">
                <a:cs typeface="B Zar" panose="00000400000000000000" pitchFamily="2" charset="-78"/>
              </a:rPr>
              <a:t>در غیر این صورت یا پرنده است یا پستاندار. </a:t>
            </a:r>
          </a:p>
          <a:p>
            <a:pPr algn="just" rtl="1"/>
            <a:r>
              <a:rPr lang="fa-IR" dirty="0">
                <a:cs typeface="B Zar" panose="00000400000000000000" pitchFamily="2" charset="-78"/>
              </a:rPr>
              <a:t>در مورد دوم، باید یک سوال بعدی بپرسیم: آیا ماده های این گونه، بچه های خود را به دنیا می آورند؟ آنهایی که زایمان می کنند قطعاً پستانداران هستند، در حالی که آنهایی که زایمان نمی کنند احتمالاً غیر پستانداران هستند (به استثنای پستانداران تخمگذار مانند پلاتیپوس و مورچه خوار خاردار).</a:t>
            </a:r>
            <a:endParaRPr lang="en-US" dirty="0">
              <a:cs typeface="B Zar" panose="00000400000000000000" pitchFamily="2" charset="-78"/>
            </a:endParaRPr>
          </a:p>
        </p:txBody>
      </p:sp>
    </p:spTree>
    <p:extLst>
      <p:ext uri="{BB962C8B-B14F-4D97-AF65-F5344CB8AC3E}">
        <p14:creationId xmlns:p14="http://schemas.microsoft.com/office/powerpoint/2010/main" val="2176022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65C73-070B-255F-D006-89219FDE1C34}"/>
              </a:ext>
            </a:extLst>
          </p:cNvPr>
          <p:cNvPicPr>
            <a:picLocks noChangeAspect="1"/>
          </p:cNvPicPr>
          <p:nvPr/>
        </p:nvPicPr>
        <p:blipFill>
          <a:blip r:embed="rId2"/>
          <a:stretch>
            <a:fillRect/>
          </a:stretch>
        </p:blipFill>
        <p:spPr>
          <a:xfrm>
            <a:off x="2010810" y="516834"/>
            <a:ext cx="7769294" cy="5221357"/>
          </a:xfrm>
          <a:prstGeom prst="rect">
            <a:avLst/>
          </a:prstGeom>
        </p:spPr>
      </p:pic>
    </p:spTree>
    <p:extLst>
      <p:ext uri="{BB962C8B-B14F-4D97-AF65-F5344CB8AC3E}">
        <p14:creationId xmlns:p14="http://schemas.microsoft.com/office/powerpoint/2010/main" val="41974775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A5E60E-B5DD-1CF4-4E32-76834EFAF51B}"/>
              </a:ext>
            </a:extLst>
          </p:cNvPr>
          <p:cNvPicPr>
            <a:picLocks noChangeAspect="1"/>
          </p:cNvPicPr>
          <p:nvPr/>
        </p:nvPicPr>
        <p:blipFill>
          <a:blip r:embed="rId2"/>
          <a:stretch>
            <a:fillRect/>
          </a:stretch>
        </p:blipFill>
        <p:spPr>
          <a:xfrm>
            <a:off x="1892922" y="0"/>
            <a:ext cx="7864069" cy="6016486"/>
          </a:xfrm>
          <a:prstGeom prst="rect">
            <a:avLst/>
          </a:prstGeom>
        </p:spPr>
      </p:pic>
    </p:spTree>
    <p:extLst>
      <p:ext uri="{BB962C8B-B14F-4D97-AF65-F5344CB8AC3E}">
        <p14:creationId xmlns:p14="http://schemas.microsoft.com/office/powerpoint/2010/main" val="1398325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857E-5E4C-237E-9E2A-2DFB24E5AB68}"/>
              </a:ext>
            </a:extLst>
          </p:cNvPr>
          <p:cNvSpPr>
            <a:spLocks noGrp="1"/>
          </p:cNvSpPr>
          <p:nvPr>
            <p:ph type="title"/>
          </p:nvPr>
        </p:nvSpPr>
        <p:spPr/>
        <p:txBody>
          <a:bodyPr/>
          <a:lstStyle/>
          <a:p>
            <a:pPr algn="ctr" rtl="1"/>
            <a:r>
              <a:rPr lang="fa-IR" dirty="0">
                <a:cs typeface="B Zar" panose="00000400000000000000" pitchFamily="2" charset="-78"/>
              </a:rPr>
              <a:t>پیاده سازی الگوریتم</a:t>
            </a:r>
            <a:r>
              <a:rPr lang="en-US" dirty="0">
                <a:cs typeface="B Zar" panose="00000400000000000000" pitchFamily="2" charset="-78"/>
              </a:rPr>
              <a:t> Hunt </a:t>
            </a:r>
            <a:r>
              <a:rPr lang="fa-IR" dirty="0">
                <a:cs typeface="B Zar" panose="00000400000000000000" pitchFamily="2" charset="-78"/>
              </a:rPr>
              <a:t>برای درخت تصمیم</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ACE29574-3127-EEF8-D3D3-6F8C0B243836}"/>
              </a:ext>
            </a:extLst>
          </p:cNvPr>
          <p:cNvSpPr>
            <a:spLocks noGrp="1"/>
          </p:cNvSpPr>
          <p:nvPr>
            <p:ph idx="1"/>
          </p:nvPr>
        </p:nvSpPr>
        <p:spPr/>
        <p:txBody>
          <a:bodyPr/>
          <a:lstStyle/>
          <a:p>
            <a:pPr algn="just" rtl="1"/>
            <a:r>
              <a:rPr lang="fa-IR" b="1" dirty="0">
                <a:cs typeface="B Zar" panose="00000400000000000000" pitchFamily="2" charset="-78"/>
              </a:rPr>
              <a:t>معیار تقسیم چیست؟ </a:t>
            </a:r>
            <a:r>
              <a:rPr lang="fa-IR" dirty="0">
                <a:cs typeface="B Zar" panose="00000400000000000000" pitchFamily="2" charset="-78"/>
              </a:rPr>
              <a:t>در هر مرحله، یک ویژگی باید انتخاب شود تا نمونه های آموزشی مرتبط با یک گره به زیر مجموعه های کوچکتر مرتبط با گره های فرزند آن تقسیم شود. معیار تقسیم تعیین می کند که کدام ویژگی به عنوان شرط آزمون انتخاب می شود و چگونه نمونه های آموزشی باید در گره های فرزند توزیع شوند. که باید به آنها توجه شود.</a:t>
            </a:r>
          </a:p>
          <a:p>
            <a:pPr algn="just" rtl="1"/>
            <a:r>
              <a:rPr lang="fa-IR" b="1" dirty="0">
                <a:cs typeface="B Zar" panose="00000400000000000000" pitchFamily="2" charset="-78"/>
              </a:rPr>
              <a:t>ملاک توقف چیست؟ </a:t>
            </a:r>
            <a:r>
              <a:rPr lang="fa-IR" dirty="0">
                <a:cs typeface="B Zar" panose="00000400000000000000" pitchFamily="2" charset="-78"/>
              </a:rPr>
              <a:t>الگوریتم اصلی گسترش یک گره را تنها زمانی متوقف می کند که تمام نمونه های آموزشی مرتبط با گره دارای برچسب های کلاس یکسان یا دارای مقادیر مشخصه یکسان باشند. اگرچه این شرایط کافی است، دلایلی برای توقف گسترش یک گره خیلی زودتر وجود دارد، حتی اگر گره برگ حاوی نمونه های آموزشی از بیش از یک کلاس باشد. این فرآیند خاتمه زودهنگام نامیده می شود و شرایطی که برای تعیین زمانی که یک گره باید از گسترش متوقف شود، معیار توقف نامیده می شود.</a:t>
            </a:r>
            <a:endParaRPr lang="en-US" dirty="0">
              <a:cs typeface="B Zar" panose="00000400000000000000" pitchFamily="2" charset="-78"/>
            </a:endParaRPr>
          </a:p>
        </p:txBody>
      </p:sp>
    </p:spTree>
    <p:extLst>
      <p:ext uri="{BB962C8B-B14F-4D97-AF65-F5344CB8AC3E}">
        <p14:creationId xmlns:p14="http://schemas.microsoft.com/office/powerpoint/2010/main" val="31245240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13C3F-560C-CB4F-BA8F-C02EF40602AB}"/>
              </a:ext>
            </a:extLst>
          </p:cNvPr>
          <p:cNvPicPr>
            <a:picLocks noChangeAspect="1"/>
          </p:cNvPicPr>
          <p:nvPr/>
        </p:nvPicPr>
        <p:blipFill>
          <a:blip r:embed="rId2"/>
          <a:stretch>
            <a:fillRect/>
          </a:stretch>
        </p:blipFill>
        <p:spPr>
          <a:xfrm>
            <a:off x="318051" y="132522"/>
            <a:ext cx="11608905" cy="6336817"/>
          </a:xfrm>
          <a:prstGeom prst="rect">
            <a:avLst/>
          </a:prstGeom>
        </p:spPr>
      </p:pic>
    </p:spTree>
    <p:extLst>
      <p:ext uri="{BB962C8B-B14F-4D97-AF65-F5344CB8AC3E}">
        <p14:creationId xmlns:p14="http://schemas.microsoft.com/office/powerpoint/2010/main" val="2254024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D6784F-84E4-D488-E5B0-81D2BCE69962}"/>
              </a:ext>
            </a:extLst>
          </p:cNvPr>
          <p:cNvPicPr>
            <a:picLocks noChangeAspect="1"/>
          </p:cNvPicPr>
          <p:nvPr/>
        </p:nvPicPr>
        <p:blipFill>
          <a:blip r:embed="rId2"/>
          <a:stretch>
            <a:fillRect/>
          </a:stretch>
        </p:blipFill>
        <p:spPr>
          <a:xfrm>
            <a:off x="904277" y="104566"/>
            <a:ext cx="10452835" cy="6442007"/>
          </a:xfrm>
          <a:prstGeom prst="rect">
            <a:avLst/>
          </a:prstGeom>
        </p:spPr>
      </p:pic>
    </p:spTree>
    <p:extLst>
      <p:ext uri="{BB962C8B-B14F-4D97-AF65-F5344CB8AC3E}">
        <p14:creationId xmlns:p14="http://schemas.microsoft.com/office/powerpoint/2010/main" val="128633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3DEC-3A98-2A0E-3E89-FC83BB73A686}"/>
              </a:ext>
            </a:extLst>
          </p:cNvPr>
          <p:cNvSpPr>
            <a:spLocks noGrp="1"/>
          </p:cNvSpPr>
          <p:nvPr>
            <p:ph type="title"/>
          </p:nvPr>
        </p:nvSpPr>
        <p:spPr>
          <a:xfrm>
            <a:off x="838200" y="152473"/>
            <a:ext cx="10515600" cy="1325563"/>
          </a:xfrm>
        </p:spPr>
        <p:txBody>
          <a:bodyPr/>
          <a:lstStyle/>
          <a:p>
            <a:pPr algn="ctr" rtl="1"/>
            <a:r>
              <a:rPr lang="fa-IR" dirty="0">
                <a:cs typeface="B Zar" panose="00000400000000000000" pitchFamily="2" charset="-78"/>
              </a:rPr>
              <a:t>پیشگویی(</a:t>
            </a:r>
            <a:r>
              <a:rPr lang="en-US" dirty="0"/>
              <a:t>Prediction</a:t>
            </a:r>
            <a:r>
              <a:rPr lang="fa-IR" dirty="0"/>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8EB2F400-72D5-E551-DB5D-B42C6F8CEAB0}"/>
              </a:ext>
            </a:extLst>
          </p:cNvPr>
          <p:cNvSpPr>
            <a:spLocks noGrp="1"/>
          </p:cNvSpPr>
          <p:nvPr>
            <p:ph idx="1"/>
          </p:nvPr>
        </p:nvSpPr>
        <p:spPr>
          <a:xfrm>
            <a:off x="838200" y="1275907"/>
            <a:ext cx="10515600" cy="4901056"/>
          </a:xfrm>
        </p:spPr>
        <p:txBody>
          <a:bodyPr/>
          <a:lstStyle/>
          <a:p>
            <a:pPr algn="r" rtl="1"/>
            <a:r>
              <a:rPr lang="fa-IR" dirty="0">
                <a:cs typeface="B Zar" panose="00000400000000000000" pitchFamily="2" charset="-78"/>
              </a:rPr>
              <a:t>داده کاوی به سازمان ها قدرت می دهد تا با بررسی داده های تاریخی، مدل های پیشگو را توسعه دهند. </a:t>
            </a:r>
          </a:p>
          <a:p>
            <a:pPr algn="r" rtl="1"/>
            <a:r>
              <a:rPr lang="fa-IR" dirty="0">
                <a:cs typeface="B Zar" panose="00000400000000000000" pitchFamily="2" charset="-78"/>
              </a:rPr>
              <a:t>این مدل‌ها می‌توانند برای پیش‌بینی رویدادها، رفتارها یا روندهای آتی مورد استفاده قرار گیرند و در نتیجه به کسب‌وکارها در تصمیم‌گیری فعالانه کمک کنند</a:t>
            </a:r>
          </a:p>
          <a:p>
            <a:pPr algn="r" rtl="1"/>
            <a:r>
              <a:rPr lang="fa-IR" dirty="0">
                <a:cs typeface="B Zar" panose="00000400000000000000" pitchFamily="2" charset="-78"/>
              </a:rPr>
              <a:t>به عنوان مثال:</a:t>
            </a:r>
          </a:p>
          <a:p>
            <a:pPr lvl="1" algn="r" rtl="1"/>
            <a:r>
              <a:rPr lang="fa-IR" dirty="0">
                <a:cs typeface="B Zar" panose="00000400000000000000" pitchFamily="2" charset="-78"/>
              </a:rPr>
              <a:t> موسسات مالی را قادر می سازد تا ریسک اعتباری را پیش بینی کنند،</a:t>
            </a:r>
          </a:p>
          <a:p>
            <a:pPr lvl="1" algn="r" rtl="1"/>
            <a:r>
              <a:rPr lang="fa-IR" dirty="0">
                <a:cs typeface="B Zar" panose="00000400000000000000" pitchFamily="2" charset="-78"/>
              </a:rPr>
              <a:t> متخصصان مراقبت های بهداشتی را برای پیش بینی شیوع بیماری </a:t>
            </a:r>
          </a:p>
          <a:p>
            <a:pPr lvl="1" algn="r" rtl="1"/>
            <a:r>
              <a:rPr lang="fa-IR" dirty="0">
                <a:cs typeface="B Zar" panose="00000400000000000000" pitchFamily="2" charset="-78"/>
              </a:rPr>
              <a:t> خرده فروشان را قادر می سازد تا تقاضای مشتری را پیش بینی کنند.</a:t>
            </a:r>
            <a:endParaRPr lang="en-US" dirty="0">
              <a:cs typeface="B Zar" panose="00000400000000000000" pitchFamily="2" charset="-78"/>
            </a:endParaRPr>
          </a:p>
        </p:txBody>
      </p:sp>
    </p:spTree>
    <p:extLst>
      <p:ext uri="{BB962C8B-B14F-4D97-AF65-F5344CB8AC3E}">
        <p14:creationId xmlns:p14="http://schemas.microsoft.com/office/powerpoint/2010/main" val="29088175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AC08-103E-E4D9-4717-7451E0CAF181}"/>
              </a:ext>
            </a:extLst>
          </p:cNvPr>
          <p:cNvSpPr>
            <a:spLocks noGrp="1"/>
          </p:cNvSpPr>
          <p:nvPr>
            <p:ph type="title"/>
          </p:nvPr>
        </p:nvSpPr>
        <p:spPr/>
        <p:txBody>
          <a:bodyPr>
            <a:normAutofit/>
          </a:bodyPr>
          <a:lstStyle/>
          <a:p>
            <a:pPr algn="ctr"/>
            <a:r>
              <a:rPr lang="en-US" sz="4000" b="1" i="0" u="none" strike="noStrike" baseline="0" dirty="0">
                <a:latin typeface="CMBX10"/>
              </a:rPr>
              <a:t>Binary Attributes</a:t>
            </a:r>
            <a:endParaRPr lang="en-US" sz="4000" dirty="0"/>
          </a:p>
        </p:txBody>
      </p:sp>
      <p:pic>
        <p:nvPicPr>
          <p:cNvPr id="5" name="Picture 4">
            <a:extLst>
              <a:ext uri="{FF2B5EF4-FFF2-40B4-BE49-F238E27FC236}">
                <a16:creationId xmlns:a16="http://schemas.microsoft.com/office/drawing/2014/main" id="{DD0F0E0C-5B57-FE81-7AAB-0D98633F1CD9}"/>
              </a:ext>
            </a:extLst>
          </p:cNvPr>
          <p:cNvPicPr>
            <a:picLocks noChangeAspect="1"/>
          </p:cNvPicPr>
          <p:nvPr/>
        </p:nvPicPr>
        <p:blipFill>
          <a:blip r:embed="rId2"/>
          <a:stretch>
            <a:fillRect/>
          </a:stretch>
        </p:blipFill>
        <p:spPr>
          <a:xfrm>
            <a:off x="3990560" y="1328116"/>
            <a:ext cx="3510058" cy="2100884"/>
          </a:xfrm>
          <a:prstGeom prst="rect">
            <a:avLst/>
          </a:prstGeom>
        </p:spPr>
      </p:pic>
      <p:pic>
        <p:nvPicPr>
          <p:cNvPr id="7" name="Picture 6">
            <a:extLst>
              <a:ext uri="{FF2B5EF4-FFF2-40B4-BE49-F238E27FC236}">
                <a16:creationId xmlns:a16="http://schemas.microsoft.com/office/drawing/2014/main" id="{AA4CFFCA-D854-AECF-F3F9-5863E1D22781}"/>
              </a:ext>
            </a:extLst>
          </p:cNvPr>
          <p:cNvPicPr>
            <a:picLocks noChangeAspect="1"/>
          </p:cNvPicPr>
          <p:nvPr/>
        </p:nvPicPr>
        <p:blipFill>
          <a:blip r:embed="rId3"/>
          <a:stretch>
            <a:fillRect/>
          </a:stretch>
        </p:blipFill>
        <p:spPr>
          <a:xfrm>
            <a:off x="1139688" y="3654079"/>
            <a:ext cx="8884960" cy="3005016"/>
          </a:xfrm>
          <a:prstGeom prst="rect">
            <a:avLst/>
          </a:prstGeom>
        </p:spPr>
      </p:pic>
    </p:spTree>
    <p:extLst>
      <p:ext uri="{BB962C8B-B14F-4D97-AF65-F5344CB8AC3E}">
        <p14:creationId xmlns:p14="http://schemas.microsoft.com/office/powerpoint/2010/main" val="35413205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52F0-F4BE-FF13-C96A-8524ACFD7065}"/>
              </a:ext>
            </a:extLst>
          </p:cNvPr>
          <p:cNvSpPr>
            <a:spLocks noGrp="1"/>
          </p:cNvSpPr>
          <p:nvPr>
            <p:ph type="title"/>
          </p:nvPr>
        </p:nvSpPr>
        <p:spPr/>
        <p:txBody>
          <a:bodyPr>
            <a:normAutofit/>
          </a:bodyPr>
          <a:lstStyle/>
          <a:p>
            <a:pPr algn="ctr"/>
            <a:r>
              <a:rPr lang="en-US" sz="4000" b="1" i="0" u="none" strike="noStrike" baseline="0" dirty="0">
                <a:latin typeface="CMBX10"/>
              </a:rPr>
              <a:t>Nominal Attributes</a:t>
            </a:r>
            <a:endParaRPr lang="en-US" sz="4000" dirty="0"/>
          </a:p>
        </p:txBody>
      </p:sp>
      <p:pic>
        <p:nvPicPr>
          <p:cNvPr id="5" name="Picture 4">
            <a:extLst>
              <a:ext uri="{FF2B5EF4-FFF2-40B4-BE49-F238E27FC236}">
                <a16:creationId xmlns:a16="http://schemas.microsoft.com/office/drawing/2014/main" id="{2A606F20-E941-4265-5DD8-83C29239D002}"/>
              </a:ext>
            </a:extLst>
          </p:cNvPr>
          <p:cNvPicPr>
            <a:picLocks noChangeAspect="1"/>
          </p:cNvPicPr>
          <p:nvPr/>
        </p:nvPicPr>
        <p:blipFill>
          <a:blip r:embed="rId2"/>
          <a:stretch>
            <a:fillRect/>
          </a:stretch>
        </p:blipFill>
        <p:spPr>
          <a:xfrm>
            <a:off x="2307977" y="1515096"/>
            <a:ext cx="7049714" cy="4143582"/>
          </a:xfrm>
          <a:prstGeom prst="rect">
            <a:avLst/>
          </a:prstGeom>
        </p:spPr>
      </p:pic>
    </p:spTree>
    <p:extLst>
      <p:ext uri="{BB962C8B-B14F-4D97-AF65-F5344CB8AC3E}">
        <p14:creationId xmlns:p14="http://schemas.microsoft.com/office/powerpoint/2010/main" val="34900288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AA2C-4F26-C025-4E3D-DB838FCCF76B}"/>
              </a:ext>
            </a:extLst>
          </p:cNvPr>
          <p:cNvSpPr>
            <a:spLocks noGrp="1"/>
          </p:cNvSpPr>
          <p:nvPr>
            <p:ph type="title"/>
          </p:nvPr>
        </p:nvSpPr>
        <p:spPr/>
        <p:txBody>
          <a:bodyPr>
            <a:normAutofit/>
          </a:bodyPr>
          <a:lstStyle/>
          <a:p>
            <a:pPr algn="ctr"/>
            <a:r>
              <a:rPr lang="en-US" sz="4000" b="1" i="0" u="none" strike="noStrike" baseline="0" dirty="0">
                <a:latin typeface="CMBX10"/>
              </a:rPr>
              <a:t>Ordinal Attributes</a:t>
            </a:r>
            <a:endParaRPr lang="en-US" sz="4000" dirty="0"/>
          </a:p>
        </p:txBody>
      </p:sp>
      <p:pic>
        <p:nvPicPr>
          <p:cNvPr id="5" name="Picture 4">
            <a:extLst>
              <a:ext uri="{FF2B5EF4-FFF2-40B4-BE49-F238E27FC236}">
                <a16:creationId xmlns:a16="http://schemas.microsoft.com/office/drawing/2014/main" id="{C3F88106-0F18-ECCB-3EDA-0018BE4E428E}"/>
              </a:ext>
            </a:extLst>
          </p:cNvPr>
          <p:cNvPicPr>
            <a:picLocks noChangeAspect="1"/>
          </p:cNvPicPr>
          <p:nvPr/>
        </p:nvPicPr>
        <p:blipFill>
          <a:blip r:embed="rId2"/>
          <a:stretch>
            <a:fillRect/>
          </a:stretch>
        </p:blipFill>
        <p:spPr>
          <a:xfrm>
            <a:off x="1154335" y="1547190"/>
            <a:ext cx="9602910" cy="4124740"/>
          </a:xfrm>
          <a:prstGeom prst="rect">
            <a:avLst/>
          </a:prstGeom>
        </p:spPr>
      </p:pic>
    </p:spTree>
    <p:extLst>
      <p:ext uri="{BB962C8B-B14F-4D97-AF65-F5344CB8AC3E}">
        <p14:creationId xmlns:p14="http://schemas.microsoft.com/office/powerpoint/2010/main" val="26819058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E8E5-4032-3B20-61FF-6F19495A7055}"/>
              </a:ext>
            </a:extLst>
          </p:cNvPr>
          <p:cNvSpPr>
            <a:spLocks noGrp="1"/>
          </p:cNvSpPr>
          <p:nvPr>
            <p:ph type="title"/>
          </p:nvPr>
        </p:nvSpPr>
        <p:spPr/>
        <p:txBody>
          <a:bodyPr>
            <a:normAutofit/>
          </a:bodyPr>
          <a:lstStyle/>
          <a:p>
            <a:pPr algn="ctr"/>
            <a:r>
              <a:rPr lang="en-US" b="1" i="0" u="none" strike="noStrike" baseline="0" dirty="0">
                <a:latin typeface="CMBX10"/>
              </a:rPr>
              <a:t>Continuous Attributes</a:t>
            </a:r>
            <a:endParaRPr lang="en-US" dirty="0"/>
          </a:p>
        </p:txBody>
      </p:sp>
      <p:pic>
        <p:nvPicPr>
          <p:cNvPr id="5" name="Picture 4">
            <a:extLst>
              <a:ext uri="{FF2B5EF4-FFF2-40B4-BE49-F238E27FC236}">
                <a16:creationId xmlns:a16="http://schemas.microsoft.com/office/drawing/2014/main" id="{12E99471-F6D7-67D7-286B-4BCF5CCC8B89}"/>
              </a:ext>
            </a:extLst>
          </p:cNvPr>
          <p:cNvPicPr>
            <a:picLocks noChangeAspect="1"/>
          </p:cNvPicPr>
          <p:nvPr/>
        </p:nvPicPr>
        <p:blipFill>
          <a:blip r:embed="rId2"/>
          <a:stretch>
            <a:fillRect/>
          </a:stretch>
        </p:blipFill>
        <p:spPr>
          <a:xfrm>
            <a:off x="942940" y="1465401"/>
            <a:ext cx="10306120" cy="4498077"/>
          </a:xfrm>
          <a:prstGeom prst="rect">
            <a:avLst/>
          </a:prstGeom>
        </p:spPr>
      </p:pic>
    </p:spTree>
    <p:extLst>
      <p:ext uri="{BB962C8B-B14F-4D97-AF65-F5344CB8AC3E}">
        <p14:creationId xmlns:p14="http://schemas.microsoft.com/office/powerpoint/2010/main" val="22919867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CACC-268F-1EF7-E773-5DF95487FC91}"/>
              </a:ext>
            </a:extLst>
          </p:cNvPr>
          <p:cNvSpPr>
            <a:spLocks noGrp="1"/>
          </p:cNvSpPr>
          <p:nvPr>
            <p:ph type="title"/>
          </p:nvPr>
        </p:nvSpPr>
        <p:spPr/>
        <p:txBody>
          <a:bodyPr/>
          <a:lstStyle/>
          <a:p>
            <a:pPr algn="ctr" rtl="1"/>
            <a:r>
              <a:rPr lang="fa-IR" dirty="0">
                <a:cs typeface="B Zar" panose="00000400000000000000" pitchFamily="2" charset="-78"/>
              </a:rPr>
              <a:t>تعیین گره والد و گره فرزند</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943E2F68-E12D-4F14-E6F5-68DD472F7849}"/>
              </a:ext>
            </a:extLst>
          </p:cNvPr>
          <p:cNvSpPr>
            <a:spLocks noGrp="1"/>
          </p:cNvSpPr>
          <p:nvPr>
            <p:ph idx="1"/>
          </p:nvPr>
        </p:nvSpPr>
        <p:spPr>
          <a:xfrm>
            <a:off x="838200" y="1825624"/>
            <a:ext cx="10515600" cy="4111349"/>
          </a:xfrm>
        </p:spPr>
        <p:txBody>
          <a:bodyPr>
            <a:normAutofit/>
          </a:bodyPr>
          <a:lstStyle/>
          <a:p>
            <a:pPr algn="r" rtl="1"/>
            <a:r>
              <a:rPr lang="fa-IR" sz="3200" dirty="0">
                <a:cs typeface="B Zar" panose="00000400000000000000" pitchFamily="2" charset="-78"/>
              </a:rPr>
              <a:t>ناخالصی (</a:t>
            </a:r>
            <a:r>
              <a:rPr lang="en-US" sz="3200" dirty="0">
                <a:cs typeface="B Zar" panose="00000400000000000000" pitchFamily="2" charset="-78"/>
              </a:rPr>
              <a:t>Impurity</a:t>
            </a:r>
            <a:r>
              <a:rPr lang="fa-IR" sz="3200" dirty="0">
                <a:cs typeface="B Zar" panose="00000400000000000000" pitchFamily="2" charset="-78"/>
              </a:rPr>
              <a:t>) یک گره میزان تفاوت داده های آن گره به </a:t>
            </a:r>
            <a:r>
              <a:rPr lang="fa-IR" sz="3200" dirty="0">
                <a:solidFill>
                  <a:srgbClr val="FF0000"/>
                </a:solidFill>
                <a:cs typeface="B Zar" panose="00000400000000000000" pitchFamily="2" charset="-78"/>
              </a:rPr>
              <a:t>متغیر وابسته </a:t>
            </a:r>
            <a:r>
              <a:rPr lang="fa-IR" sz="3200" dirty="0">
                <a:cs typeface="B Zar" panose="00000400000000000000" pitchFamily="2" charset="-78"/>
              </a:rPr>
              <a:t>اندازه گیری می کند.</a:t>
            </a:r>
          </a:p>
          <a:p>
            <a:pPr algn="r" rtl="1"/>
            <a:r>
              <a:rPr lang="fa-IR" sz="3200" dirty="0">
                <a:cs typeface="B Zar" panose="00000400000000000000" pitchFamily="2" charset="-78"/>
              </a:rPr>
              <a:t>الگوریتم </a:t>
            </a:r>
            <a:r>
              <a:rPr lang="en-US" sz="3200" dirty="0">
                <a:cs typeface="B Zar" panose="00000400000000000000" pitchFamily="2" charset="-78"/>
              </a:rPr>
              <a:t>Hunt</a:t>
            </a:r>
            <a:r>
              <a:rPr lang="fa-IR" sz="3200" dirty="0">
                <a:cs typeface="B Zar" panose="00000400000000000000" pitchFamily="2" charset="-78"/>
              </a:rPr>
              <a:t> برای تعیین گروه والد و فرزند:</a:t>
            </a:r>
          </a:p>
          <a:p>
            <a:pPr lvl="1" algn="r" rtl="1"/>
            <a:r>
              <a:rPr lang="fa-IR" sz="2800" dirty="0">
                <a:cs typeface="B Zar" panose="00000400000000000000" pitchFamily="2" charset="-78"/>
              </a:rPr>
              <a:t>میزان ناخالصی را برای تک تک گره ها محاسبه کنید</a:t>
            </a:r>
          </a:p>
          <a:p>
            <a:pPr lvl="1" algn="r" rtl="1"/>
            <a:r>
              <a:rPr lang="fa-IR" sz="2800" dirty="0">
                <a:cs typeface="B Zar" panose="00000400000000000000" pitchFamily="2" charset="-78"/>
              </a:rPr>
              <a:t>میزان ناخالصی گره والد و گره های فرزند را محاسبه کنید</a:t>
            </a:r>
          </a:p>
          <a:p>
            <a:pPr lvl="1" algn="r" rtl="1"/>
            <a:r>
              <a:rPr lang="fa-IR" sz="2800" dirty="0">
                <a:cs typeface="B Zar" panose="00000400000000000000" pitchFamily="2" charset="-78"/>
              </a:rPr>
              <a:t>میزان ناخالصی بیشتر منجر به والد شدن یک گره می شود</a:t>
            </a:r>
            <a:endParaRPr lang="en-US" sz="2800" dirty="0">
              <a:cs typeface="B Zar" panose="00000400000000000000" pitchFamily="2" charset="-78"/>
            </a:endParaRPr>
          </a:p>
        </p:txBody>
      </p:sp>
    </p:spTree>
    <p:extLst>
      <p:ext uri="{BB962C8B-B14F-4D97-AF65-F5344CB8AC3E}">
        <p14:creationId xmlns:p14="http://schemas.microsoft.com/office/powerpoint/2010/main" val="6625135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7BCC-E91F-86A8-039D-1C2144DF8854}"/>
              </a:ext>
            </a:extLst>
          </p:cNvPr>
          <p:cNvSpPr>
            <a:spLocks noGrp="1"/>
          </p:cNvSpPr>
          <p:nvPr>
            <p:ph type="title"/>
          </p:nvPr>
        </p:nvSpPr>
        <p:spPr>
          <a:xfrm>
            <a:off x="838200" y="365126"/>
            <a:ext cx="10515600" cy="469762"/>
          </a:xfrm>
        </p:spPr>
        <p:txBody>
          <a:bodyPr>
            <a:normAutofit fontScale="90000"/>
          </a:bodyPr>
          <a:lstStyle/>
          <a:p>
            <a:pPr algn="ctr" rtl="1"/>
            <a:r>
              <a:rPr lang="fa-IR" dirty="0">
                <a:cs typeface="B Zar" panose="00000400000000000000" pitchFamily="2" charset="-78"/>
              </a:rPr>
              <a:t>محاسبه ناخالصی برای یک گره</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25B3FD64-A23A-8C1D-F551-87CD15012905}"/>
              </a:ext>
            </a:extLst>
          </p:cNvPr>
          <p:cNvPicPr>
            <a:picLocks noChangeAspect="1"/>
          </p:cNvPicPr>
          <p:nvPr/>
        </p:nvPicPr>
        <p:blipFill>
          <a:blip r:embed="rId2"/>
          <a:stretch>
            <a:fillRect/>
          </a:stretch>
        </p:blipFill>
        <p:spPr>
          <a:xfrm>
            <a:off x="1722996" y="1080742"/>
            <a:ext cx="8746007" cy="2750033"/>
          </a:xfrm>
          <a:prstGeom prst="rect">
            <a:avLst/>
          </a:prstGeom>
        </p:spPr>
      </p:pic>
      <p:pic>
        <p:nvPicPr>
          <p:cNvPr id="7" name="Picture 6">
            <a:extLst>
              <a:ext uri="{FF2B5EF4-FFF2-40B4-BE49-F238E27FC236}">
                <a16:creationId xmlns:a16="http://schemas.microsoft.com/office/drawing/2014/main" id="{69AE6254-8004-EF8A-4450-07AAA6D0F37C}"/>
              </a:ext>
            </a:extLst>
          </p:cNvPr>
          <p:cNvPicPr>
            <a:picLocks noChangeAspect="1"/>
          </p:cNvPicPr>
          <p:nvPr/>
        </p:nvPicPr>
        <p:blipFill>
          <a:blip r:embed="rId3"/>
          <a:stretch>
            <a:fillRect/>
          </a:stretch>
        </p:blipFill>
        <p:spPr>
          <a:xfrm>
            <a:off x="516892" y="4076629"/>
            <a:ext cx="11158215" cy="1700629"/>
          </a:xfrm>
          <a:prstGeom prst="rect">
            <a:avLst/>
          </a:prstGeom>
        </p:spPr>
      </p:pic>
    </p:spTree>
    <p:extLst>
      <p:ext uri="{BB962C8B-B14F-4D97-AF65-F5344CB8AC3E}">
        <p14:creationId xmlns:p14="http://schemas.microsoft.com/office/powerpoint/2010/main" val="13345115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E08C-A21F-F417-258B-29B624B05F3F}"/>
              </a:ext>
            </a:extLst>
          </p:cNvPr>
          <p:cNvSpPr>
            <a:spLocks noGrp="1"/>
          </p:cNvSpPr>
          <p:nvPr>
            <p:ph type="title"/>
          </p:nvPr>
        </p:nvSpPr>
        <p:spPr>
          <a:xfrm>
            <a:off x="838200" y="365126"/>
            <a:ext cx="10515600" cy="509518"/>
          </a:xfrm>
        </p:spPr>
        <p:txBody>
          <a:bodyPr>
            <a:normAutofit fontScale="90000"/>
          </a:bodyPr>
          <a:lstStyle/>
          <a:p>
            <a:pPr algn="ctr" rtl="1"/>
            <a:r>
              <a:rPr lang="fa-IR" dirty="0">
                <a:cs typeface="B Zar" panose="00000400000000000000" pitchFamily="2" charset="-78"/>
              </a:rPr>
              <a:t>مثال</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AA9E019B-5227-970A-9A45-6D9591DCBD7F}"/>
              </a:ext>
            </a:extLst>
          </p:cNvPr>
          <p:cNvPicPr>
            <a:picLocks noChangeAspect="1"/>
          </p:cNvPicPr>
          <p:nvPr/>
        </p:nvPicPr>
        <p:blipFill>
          <a:blip r:embed="rId2"/>
          <a:stretch>
            <a:fillRect/>
          </a:stretch>
        </p:blipFill>
        <p:spPr>
          <a:xfrm>
            <a:off x="403677" y="874644"/>
            <a:ext cx="11251754" cy="5049078"/>
          </a:xfrm>
          <a:prstGeom prst="rect">
            <a:avLst/>
          </a:prstGeom>
        </p:spPr>
      </p:pic>
    </p:spTree>
    <p:extLst>
      <p:ext uri="{BB962C8B-B14F-4D97-AF65-F5344CB8AC3E}">
        <p14:creationId xmlns:p14="http://schemas.microsoft.com/office/powerpoint/2010/main" val="15737972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35BF-AB4D-9D69-FE39-493164156A6E}"/>
              </a:ext>
            </a:extLst>
          </p:cNvPr>
          <p:cNvSpPr>
            <a:spLocks noGrp="1"/>
          </p:cNvSpPr>
          <p:nvPr>
            <p:ph type="title"/>
          </p:nvPr>
        </p:nvSpPr>
        <p:spPr/>
        <p:txBody>
          <a:bodyPr/>
          <a:lstStyle/>
          <a:p>
            <a:pPr algn="ctr" rtl="1"/>
            <a:r>
              <a:rPr lang="fa-IR" sz="4400" dirty="0">
                <a:cs typeface="B Zar" panose="00000400000000000000" pitchFamily="2" charset="-78"/>
              </a:rPr>
              <a:t>محاسبه میزان ناخالصی یک گره والد با فرزندش</a:t>
            </a:r>
            <a:endParaRPr lang="en-US" dirty="0"/>
          </a:p>
        </p:txBody>
      </p:sp>
      <p:sp>
        <p:nvSpPr>
          <p:cNvPr id="3" name="Content Placeholder 2">
            <a:extLst>
              <a:ext uri="{FF2B5EF4-FFF2-40B4-BE49-F238E27FC236}">
                <a16:creationId xmlns:a16="http://schemas.microsoft.com/office/drawing/2014/main" id="{E6DADE74-3018-DCC8-64A7-F510363FB4EA}"/>
              </a:ext>
            </a:extLst>
          </p:cNvPr>
          <p:cNvSpPr>
            <a:spLocks noGrp="1"/>
          </p:cNvSpPr>
          <p:nvPr>
            <p:ph idx="1"/>
          </p:nvPr>
        </p:nvSpPr>
        <p:spPr>
          <a:xfrm>
            <a:off x="838200" y="1825625"/>
            <a:ext cx="10515600" cy="639279"/>
          </a:xfrm>
        </p:spPr>
        <p:txBody>
          <a:bodyPr/>
          <a:lstStyle/>
          <a:p>
            <a:pPr algn="r" rtl="1"/>
            <a:r>
              <a:rPr lang="fa-IR" dirty="0">
                <a:cs typeface="B Zar" panose="00000400000000000000" pitchFamily="2" charset="-78"/>
              </a:rPr>
              <a:t>فرض کنید یک گروه والد </a:t>
            </a:r>
            <a:r>
              <a:rPr lang="en-US" dirty="0">
                <a:cs typeface="B Zar" panose="00000400000000000000" pitchFamily="2" charset="-78"/>
              </a:rPr>
              <a:t>k</a:t>
            </a:r>
            <a:r>
              <a:rPr lang="fa-IR" dirty="0">
                <a:cs typeface="B Zar" panose="00000400000000000000" pitchFamily="2" charset="-78"/>
              </a:rPr>
              <a:t> فرزند دارد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93BF4419-EB6B-A8A5-D31A-2F3056D9DDCD}"/>
              </a:ext>
            </a:extLst>
          </p:cNvPr>
          <p:cNvPicPr>
            <a:picLocks noChangeAspect="1"/>
          </p:cNvPicPr>
          <p:nvPr/>
        </p:nvPicPr>
        <p:blipFill>
          <a:blip r:embed="rId2"/>
          <a:stretch>
            <a:fillRect/>
          </a:stretch>
        </p:blipFill>
        <p:spPr>
          <a:xfrm>
            <a:off x="1823001" y="2843626"/>
            <a:ext cx="8056559" cy="1701870"/>
          </a:xfrm>
          <a:prstGeom prst="rect">
            <a:avLst/>
          </a:prstGeom>
        </p:spPr>
      </p:pic>
    </p:spTree>
    <p:extLst>
      <p:ext uri="{BB962C8B-B14F-4D97-AF65-F5344CB8AC3E}">
        <p14:creationId xmlns:p14="http://schemas.microsoft.com/office/powerpoint/2010/main" val="38375896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FA9F-FA19-8A95-C1C1-E7EEFEA60C8C}"/>
              </a:ext>
            </a:extLst>
          </p:cNvPr>
          <p:cNvSpPr>
            <a:spLocks noGrp="1"/>
          </p:cNvSpPr>
          <p:nvPr>
            <p:ph type="title"/>
          </p:nvPr>
        </p:nvSpPr>
        <p:spPr/>
        <p:txBody>
          <a:bodyPr/>
          <a:lstStyle/>
          <a:p>
            <a:pPr algn="ctr" rtl="1"/>
            <a:r>
              <a:rPr lang="fa-IR" dirty="0">
                <a:cs typeface="B Zar" panose="00000400000000000000" pitchFamily="2" charset="-78"/>
              </a:rPr>
              <a:t>مثال وام بانکی</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47674335-2ED8-C103-0836-8354D8197C56}"/>
              </a:ext>
            </a:extLst>
          </p:cNvPr>
          <p:cNvPicPr>
            <a:picLocks noChangeAspect="1"/>
          </p:cNvPicPr>
          <p:nvPr/>
        </p:nvPicPr>
        <p:blipFill>
          <a:blip r:embed="rId2"/>
          <a:stretch>
            <a:fillRect/>
          </a:stretch>
        </p:blipFill>
        <p:spPr>
          <a:xfrm>
            <a:off x="1023195" y="1892990"/>
            <a:ext cx="10145610" cy="3884958"/>
          </a:xfrm>
          <a:prstGeom prst="rect">
            <a:avLst/>
          </a:prstGeom>
        </p:spPr>
      </p:pic>
    </p:spTree>
    <p:extLst>
      <p:ext uri="{BB962C8B-B14F-4D97-AF65-F5344CB8AC3E}">
        <p14:creationId xmlns:p14="http://schemas.microsoft.com/office/powerpoint/2010/main" val="2425578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EB95-A5E9-126F-D4EE-1E45E7273C0E}"/>
              </a:ext>
            </a:extLst>
          </p:cNvPr>
          <p:cNvSpPr>
            <a:spLocks noGrp="1"/>
          </p:cNvSpPr>
          <p:nvPr>
            <p:ph type="title"/>
          </p:nvPr>
        </p:nvSpPr>
        <p:spPr>
          <a:xfrm>
            <a:off x="838200" y="365125"/>
            <a:ext cx="10515600" cy="502893"/>
          </a:xfrm>
        </p:spPr>
        <p:txBody>
          <a:bodyPr>
            <a:normAutofit fontScale="90000"/>
          </a:bodyPr>
          <a:lstStyle/>
          <a:p>
            <a:pPr algn="ctr" rtl="1"/>
            <a:r>
              <a:rPr lang="fa-IR" dirty="0">
                <a:cs typeface="B Zar" panose="00000400000000000000" pitchFamily="2" charset="-78"/>
              </a:rPr>
              <a:t>ادامه مثال وام بانکی</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E26A1483-5578-5380-1A9A-FC2C9F3E0E32}"/>
              </a:ext>
            </a:extLst>
          </p:cNvPr>
          <p:cNvPicPr>
            <a:picLocks noChangeAspect="1"/>
          </p:cNvPicPr>
          <p:nvPr/>
        </p:nvPicPr>
        <p:blipFill>
          <a:blip r:embed="rId2"/>
          <a:stretch>
            <a:fillRect/>
          </a:stretch>
        </p:blipFill>
        <p:spPr>
          <a:xfrm>
            <a:off x="2906159" y="3956187"/>
            <a:ext cx="6766762" cy="2033795"/>
          </a:xfrm>
          <a:prstGeom prst="rect">
            <a:avLst/>
          </a:prstGeom>
        </p:spPr>
      </p:pic>
      <p:pic>
        <p:nvPicPr>
          <p:cNvPr id="7" name="Picture 6">
            <a:extLst>
              <a:ext uri="{FF2B5EF4-FFF2-40B4-BE49-F238E27FC236}">
                <a16:creationId xmlns:a16="http://schemas.microsoft.com/office/drawing/2014/main" id="{58A2F876-5C02-B4D9-C519-C84BCC3E072F}"/>
              </a:ext>
            </a:extLst>
          </p:cNvPr>
          <p:cNvPicPr>
            <a:picLocks noChangeAspect="1"/>
          </p:cNvPicPr>
          <p:nvPr/>
        </p:nvPicPr>
        <p:blipFill>
          <a:blip r:embed="rId3"/>
          <a:stretch>
            <a:fillRect/>
          </a:stretch>
        </p:blipFill>
        <p:spPr>
          <a:xfrm>
            <a:off x="3988904" y="986636"/>
            <a:ext cx="4214191" cy="2850933"/>
          </a:xfrm>
          <a:prstGeom prst="rect">
            <a:avLst/>
          </a:prstGeom>
        </p:spPr>
      </p:pic>
    </p:spTree>
    <p:extLst>
      <p:ext uri="{BB962C8B-B14F-4D97-AF65-F5344CB8AC3E}">
        <p14:creationId xmlns:p14="http://schemas.microsoft.com/office/powerpoint/2010/main" val="1452260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EDE9-44A1-E2A4-78CA-45648388165C}"/>
              </a:ext>
            </a:extLst>
          </p:cNvPr>
          <p:cNvSpPr>
            <a:spLocks noGrp="1"/>
          </p:cNvSpPr>
          <p:nvPr>
            <p:ph type="title"/>
          </p:nvPr>
        </p:nvSpPr>
        <p:spPr/>
        <p:txBody>
          <a:bodyPr/>
          <a:lstStyle/>
          <a:p>
            <a:pPr algn="ctr" rtl="1"/>
            <a:r>
              <a:rPr lang="fa-IR" dirty="0">
                <a:cs typeface="B Zar" panose="00000400000000000000" pitchFamily="2" charset="-78"/>
              </a:rPr>
              <a:t>اتوماسیون (خودکارسازی روندها) (</a:t>
            </a:r>
            <a:r>
              <a:rPr lang="en-US" dirty="0"/>
              <a:t>Automation</a:t>
            </a:r>
            <a:r>
              <a:rPr lang="fa-IR" dirty="0"/>
              <a:t>)</a:t>
            </a:r>
            <a:endParaRPr lang="en-US" dirty="0"/>
          </a:p>
        </p:txBody>
      </p:sp>
      <p:sp>
        <p:nvSpPr>
          <p:cNvPr id="3" name="Content Placeholder 2">
            <a:extLst>
              <a:ext uri="{FF2B5EF4-FFF2-40B4-BE49-F238E27FC236}">
                <a16:creationId xmlns:a16="http://schemas.microsoft.com/office/drawing/2014/main" id="{15E8E8CE-FD00-258B-7051-83077034160F}"/>
              </a:ext>
            </a:extLst>
          </p:cNvPr>
          <p:cNvSpPr>
            <a:spLocks noGrp="1"/>
          </p:cNvSpPr>
          <p:nvPr>
            <p:ph idx="1"/>
          </p:nvPr>
        </p:nvSpPr>
        <p:spPr/>
        <p:txBody>
          <a:bodyPr/>
          <a:lstStyle/>
          <a:p>
            <a:pPr algn="r" rtl="1"/>
            <a:r>
              <a:rPr lang="fa-IR" dirty="0">
                <a:cs typeface="B Zar" panose="00000400000000000000" pitchFamily="2" charset="-78"/>
              </a:rPr>
              <a:t>یکی از مزایای کلیدی داده کاوی قابلیت اتوماسیون آن است. </a:t>
            </a:r>
          </a:p>
          <a:p>
            <a:pPr algn="r" rtl="1"/>
            <a:r>
              <a:rPr lang="fa-IR" dirty="0">
                <a:cs typeface="B Zar" panose="00000400000000000000" pitchFamily="2" charset="-78"/>
              </a:rPr>
              <a:t>با استفاده از الگوریتم های پیچیده و تکنیک های یادگیری ماشین، فرآیندهای داده کاوی می توانند تا حد زیادی خودکار شوند و نیاز به تحلیل دستی داده ها را کاهش دهند.</a:t>
            </a:r>
          </a:p>
          <a:p>
            <a:pPr algn="r" rtl="1"/>
            <a:r>
              <a:rPr lang="fa-IR" dirty="0">
                <a:cs typeface="B Zar" panose="00000400000000000000" pitchFamily="2" charset="-78"/>
              </a:rPr>
              <a:t>این نه تنها کارایی را افزایش می دهد، بلکه تضمین می کند که حجم زیادی از داده ها می توانند به موقع پردازش شوند.</a:t>
            </a:r>
            <a:endParaRPr lang="en-US" dirty="0">
              <a:cs typeface="B Zar" panose="00000400000000000000" pitchFamily="2" charset="-78"/>
            </a:endParaRPr>
          </a:p>
        </p:txBody>
      </p:sp>
    </p:spTree>
    <p:extLst>
      <p:ext uri="{BB962C8B-B14F-4D97-AF65-F5344CB8AC3E}">
        <p14:creationId xmlns:p14="http://schemas.microsoft.com/office/powerpoint/2010/main" val="24534797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EB95-A5E9-126F-D4EE-1E45E7273C0E}"/>
              </a:ext>
            </a:extLst>
          </p:cNvPr>
          <p:cNvSpPr>
            <a:spLocks noGrp="1"/>
          </p:cNvSpPr>
          <p:nvPr>
            <p:ph type="title"/>
          </p:nvPr>
        </p:nvSpPr>
        <p:spPr>
          <a:xfrm>
            <a:off x="838200" y="365125"/>
            <a:ext cx="10515600" cy="549275"/>
          </a:xfrm>
        </p:spPr>
        <p:txBody>
          <a:bodyPr>
            <a:normAutofit fontScale="90000"/>
          </a:bodyPr>
          <a:lstStyle/>
          <a:p>
            <a:pPr algn="ctr" rtl="1"/>
            <a:r>
              <a:rPr lang="fa-IR" dirty="0">
                <a:cs typeface="B Zar" panose="00000400000000000000" pitchFamily="2" charset="-78"/>
              </a:rPr>
              <a:t>ادامه مثال وام بانکی</a:t>
            </a:r>
            <a:endParaRPr lang="en-US" dirty="0">
              <a:cs typeface="B Zar" panose="00000400000000000000" pitchFamily="2" charset="-78"/>
            </a:endParaRPr>
          </a:p>
        </p:txBody>
      </p:sp>
      <p:pic>
        <p:nvPicPr>
          <p:cNvPr id="4" name="Picture 3">
            <a:extLst>
              <a:ext uri="{FF2B5EF4-FFF2-40B4-BE49-F238E27FC236}">
                <a16:creationId xmlns:a16="http://schemas.microsoft.com/office/drawing/2014/main" id="{FE8EE6A5-426D-D770-71BD-FBC44C0C4F38}"/>
              </a:ext>
            </a:extLst>
          </p:cNvPr>
          <p:cNvPicPr>
            <a:picLocks noChangeAspect="1"/>
          </p:cNvPicPr>
          <p:nvPr/>
        </p:nvPicPr>
        <p:blipFill>
          <a:blip r:embed="rId2"/>
          <a:stretch>
            <a:fillRect/>
          </a:stretch>
        </p:blipFill>
        <p:spPr>
          <a:xfrm>
            <a:off x="1577008" y="3670018"/>
            <a:ext cx="8136835" cy="2748025"/>
          </a:xfrm>
          <a:prstGeom prst="rect">
            <a:avLst/>
          </a:prstGeom>
        </p:spPr>
      </p:pic>
      <p:pic>
        <p:nvPicPr>
          <p:cNvPr id="7" name="Picture 6">
            <a:extLst>
              <a:ext uri="{FF2B5EF4-FFF2-40B4-BE49-F238E27FC236}">
                <a16:creationId xmlns:a16="http://schemas.microsoft.com/office/drawing/2014/main" id="{D3DF20C2-67CF-E4AE-AD0B-5746A97BADF7}"/>
              </a:ext>
            </a:extLst>
          </p:cNvPr>
          <p:cNvPicPr>
            <a:picLocks noChangeAspect="1"/>
          </p:cNvPicPr>
          <p:nvPr/>
        </p:nvPicPr>
        <p:blipFill>
          <a:blip r:embed="rId3"/>
          <a:stretch>
            <a:fillRect/>
          </a:stretch>
        </p:blipFill>
        <p:spPr>
          <a:xfrm>
            <a:off x="4260056" y="1075590"/>
            <a:ext cx="3671887" cy="2353410"/>
          </a:xfrm>
          <a:prstGeom prst="rect">
            <a:avLst/>
          </a:prstGeom>
        </p:spPr>
      </p:pic>
    </p:spTree>
    <p:extLst>
      <p:ext uri="{BB962C8B-B14F-4D97-AF65-F5344CB8AC3E}">
        <p14:creationId xmlns:p14="http://schemas.microsoft.com/office/powerpoint/2010/main" val="11530995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F8B353-C1C9-B3A2-32D0-63153DEE5E23}"/>
              </a:ext>
            </a:extLst>
          </p:cNvPr>
          <p:cNvPicPr>
            <a:picLocks noChangeAspect="1"/>
          </p:cNvPicPr>
          <p:nvPr/>
        </p:nvPicPr>
        <p:blipFill>
          <a:blip r:embed="rId2"/>
          <a:stretch>
            <a:fillRect/>
          </a:stretch>
        </p:blipFill>
        <p:spPr>
          <a:xfrm>
            <a:off x="904277" y="104566"/>
            <a:ext cx="10452835" cy="6442007"/>
          </a:xfrm>
          <a:prstGeom prst="rect">
            <a:avLst/>
          </a:prstGeom>
        </p:spPr>
      </p:pic>
    </p:spTree>
    <p:extLst>
      <p:ext uri="{BB962C8B-B14F-4D97-AF65-F5344CB8AC3E}">
        <p14:creationId xmlns:p14="http://schemas.microsoft.com/office/powerpoint/2010/main" val="19786781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82A4-547F-051C-D416-5C4596E837FF}"/>
              </a:ext>
            </a:extLst>
          </p:cNvPr>
          <p:cNvSpPr>
            <a:spLocks noGrp="1"/>
          </p:cNvSpPr>
          <p:nvPr>
            <p:ph type="title"/>
          </p:nvPr>
        </p:nvSpPr>
        <p:spPr>
          <a:xfrm>
            <a:off x="838200" y="365125"/>
            <a:ext cx="10515600" cy="681797"/>
          </a:xfrm>
        </p:spPr>
        <p:txBody>
          <a:bodyPr>
            <a:normAutofit/>
          </a:bodyPr>
          <a:lstStyle/>
          <a:p>
            <a:pPr algn="ctr" rtl="1"/>
            <a:r>
              <a:rPr lang="fa-IR" sz="4000" dirty="0">
                <a:cs typeface="B Zar" panose="00000400000000000000" pitchFamily="2" charset="-78"/>
              </a:rPr>
              <a:t>تحلیل پیوند </a:t>
            </a:r>
            <a:r>
              <a:rPr lang="en-US" sz="4000" b="1" i="0" u="none" strike="noStrike" baseline="0" dirty="0">
                <a:latin typeface="CMBX10"/>
                <a:cs typeface="B Zar" panose="00000400000000000000" pitchFamily="2" charset="-78"/>
              </a:rPr>
              <a:t>association analysis</a:t>
            </a:r>
            <a:endParaRPr lang="en-US" sz="4000" dirty="0">
              <a:cs typeface="B Zar" panose="00000400000000000000" pitchFamily="2" charset="-78"/>
            </a:endParaRPr>
          </a:p>
        </p:txBody>
      </p:sp>
      <p:sp>
        <p:nvSpPr>
          <p:cNvPr id="3" name="Content Placeholder 2">
            <a:extLst>
              <a:ext uri="{FF2B5EF4-FFF2-40B4-BE49-F238E27FC236}">
                <a16:creationId xmlns:a16="http://schemas.microsoft.com/office/drawing/2014/main" id="{F7D36E43-BF4F-0304-D8BB-427CB96BB1CA}"/>
              </a:ext>
            </a:extLst>
          </p:cNvPr>
          <p:cNvSpPr>
            <a:spLocks noGrp="1"/>
          </p:cNvSpPr>
          <p:nvPr>
            <p:ph idx="1"/>
          </p:nvPr>
        </p:nvSpPr>
        <p:spPr>
          <a:xfrm>
            <a:off x="838200" y="1046922"/>
            <a:ext cx="10515600" cy="5130041"/>
          </a:xfrm>
        </p:spPr>
        <p:txBody>
          <a:bodyPr>
            <a:normAutofit/>
          </a:bodyPr>
          <a:lstStyle/>
          <a:p>
            <a:pPr algn="just" rtl="1"/>
            <a:r>
              <a:rPr lang="fa-IR" dirty="0">
                <a:cs typeface="B Zar" panose="00000400000000000000" pitchFamily="2" charset="-78"/>
              </a:rPr>
              <a:t>تحلیل پیوند روشی برای کشف روابط جالب و پنهان در مجموعه داده های بزرگ است. </a:t>
            </a:r>
          </a:p>
          <a:p>
            <a:pPr algn="just" rtl="1"/>
            <a:r>
              <a:rPr lang="fa-IR" dirty="0">
                <a:cs typeface="B Zar" panose="00000400000000000000" pitchFamily="2" charset="-78"/>
              </a:rPr>
              <a:t>این روابط را می توان به صورت مجموعه ای از اقلام موجود در بسیاری از معاملات نشان داد </a:t>
            </a:r>
          </a:p>
          <a:p>
            <a:pPr algn="just" rtl="1"/>
            <a:r>
              <a:rPr lang="fa-IR" dirty="0">
                <a:cs typeface="B Zar" panose="00000400000000000000" pitchFamily="2" charset="-78"/>
              </a:rPr>
              <a:t>که به عنوان مجموعه اقلام مکرر یا قوانین معامله (</a:t>
            </a:r>
            <a:r>
              <a:rPr lang="en-US" dirty="0">
                <a:cs typeface="B Zar" panose="00000400000000000000" pitchFamily="2" charset="-78"/>
              </a:rPr>
              <a:t>transaction</a:t>
            </a:r>
            <a:r>
              <a:rPr lang="fa-IR" dirty="0">
                <a:cs typeface="B Zar" panose="00000400000000000000" pitchFamily="2" charset="-78"/>
              </a:rPr>
              <a:t>) شناخته می شوند که روابط بین دو مجموعه اقلام را نشان می دهد. </a:t>
            </a:r>
          </a:p>
          <a:p>
            <a:pPr algn="just" rtl="1"/>
            <a:r>
              <a:rPr lang="fa-IR" dirty="0">
                <a:cs typeface="B Zar" panose="00000400000000000000" pitchFamily="2" charset="-78"/>
              </a:rPr>
              <a:t>به عنوان مثال، قانون زیر را می توان از مجموعه داده های جدول 4.1 استخراج کرد:</a:t>
            </a:r>
          </a:p>
          <a:p>
            <a:pPr algn="ctr" rtl="1"/>
            <a:r>
              <a:rPr lang="fa-IR" dirty="0">
                <a:solidFill>
                  <a:srgbClr val="FF0000"/>
                </a:solidFill>
                <a:cs typeface="B Zar" panose="00000400000000000000" pitchFamily="2" charset="-78"/>
              </a:rPr>
              <a:t> {پوشک} → {آبجو}</a:t>
            </a:r>
          </a:p>
          <a:p>
            <a:pPr algn="just" rtl="1"/>
            <a:r>
              <a:rPr lang="fa-IR" dirty="0">
                <a:cs typeface="B Zar" panose="00000400000000000000" pitchFamily="2" charset="-78"/>
              </a:rPr>
              <a:t>این قانون نشان می دهد که بین فروش پوشک و آبجو رابطه وجود دارد زیرا بسیاری از مشتریانی که پوشک می خرند آبجو نیز می خرند. </a:t>
            </a:r>
          </a:p>
          <a:p>
            <a:pPr algn="just" rtl="1"/>
            <a:r>
              <a:rPr lang="fa-IR" dirty="0">
                <a:cs typeface="B Zar" panose="00000400000000000000" pitchFamily="2" charset="-78"/>
              </a:rPr>
              <a:t>خرده فروشان می توانند از این نوع قوانین برای کمک به شناسایی فرصت های جدید برای فروش متقابل محصولات خود به مشتریان استفاده کنند.</a:t>
            </a:r>
            <a:endParaRPr lang="en-US" dirty="0">
              <a:cs typeface="B Zar" panose="00000400000000000000" pitchFamily="2" charset="-78"/>
            </a:endParaRPr>
          </a:p>
        </p:txBody>
      </p:sp>
    </p:spTree>
    <p:extLst>
      <p:ext uri="{BB962C8B-B14F-4D97-AF65-F5344CB8AC3E}">
        <p14:creationId xmlns:p14="http://schemas.microsoft.com/office/powerpoint/2010/main" val="34440182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274A-A470-D519-8659-5CE6ED4DFDC8}"/>
              </a:ext>
            </a:extLst>
          </p:cNvPr>
          <p:cNvSpPr>
            <a:spLocks noGrp="1"/>
          </p:cNvSpPr>
          <p:nvPr>
            <p:ph type="title"/>
          </p:nvPr>
        </p:nvSpPr>
        <p:spPr>
          <a:xfrm>
            <a:off x="838200" y="365126"/>
            <a:ext cx="10515600" cy="491090"/>
          </a:xfrm>
        </p:spPr>
        <p:txBody>
          <a:bodyPr>
            <a:normAutofit fontScale="90000"/>
          </a:bodyPr>
          <a:lstStyle/>
          <a:p>
            <a:pPr algn="ctr"/>
            <a:r>
              <a:rPr lang="en-US" sz="4000" b="1" i="0" u="none" strike="noStrike" baseline="0" dirty="0">
                <a:latin typeface="CMBX10"/>
              </a:rPr>
              <a:t>Binary Representation</a:t>
            </a:r>
            <a:endParaRPr lang="en-US" sz="4000" dirty="0"/>
          </a:p>
        </p:txBody>
      </p:sp>
      <p:pic>
        <p:nvPicPr>
          <p:cNvPr id="5" name="Picture 4">
            <a:extLst>
              <a:ext uri="{FF2B5EF4-FFF2-40B4-BE49-F238E27FC236}">
                <a16:creationId xmlns:a16="http://schemas.microsoft.com/office/drawing/2014/main" id="{7AB55CC7-D498-5598-1C94-99DD693ABFE8}"/>
              </a:ext>
            </a:extLst>
          </p:cNvPr>
          <p:cNvPicPr>
            <a:picLocks noChangeAspect="1"/>
          </p:cNvPicPr>
          <p:nvPr/>
        </p:nvPicPr>
        <p:blipFill>
          <a:blip r:embed="rId2"/>
          <a:stretch>
            <a:fillRect/>
          </a:stretch>
        </p:blipFill>
        <p:spPr>
          <a:xfrm>
            <a:off x="5477631" y="1293192"/>
            <a:ext cx="6337659" cy="5080414"/>
          </a:xfrm>
          <a:prstGeom prst="rect">
            <a:avLst/>
          </a:prstGeom>
        </p:spPr>
      </p:pic>
      <p:pic>
        <p:nvPicPr>
          <p:cNvPr id="6" name="Picture 5">
            <a:extLst>
              <a:ext uri="{FF2B5EF4-FFF2-40B4-BE49-F238E27FC236}">
                <a16:creationId xmlns:a16="http://schemas.microsoft.com/office/drawing/2014/main" id="{4735C451-3985-78E4-DBC1-C40227B1DF1C}"/>
              </a:ext>
            </a:extLst>
          </p:cNvPr>
          <p:cNvPicPr>
            <a:picLocks noChangeAspect="1"/>
          </p:cNvPicPr>
          <p:nvPr/>
        </p:nvPicPr>
        <p:blipFill>
          <a:blip r:embed="rId3"/>
          <a:stretch>
            <a:fillRect/>
          </a:stretch>
        </p:blipFill>
        <p:spPr>
          <a:xfrm>
            <a:off x="0" y="1109870"/>
            <a:ext cx="5477631" cy="5383004"/>
          </a:xfrm>
          <a:prstGeom prst="rect">
            <a:avLst/>
          </a:prstGeom>
        </p:spPr>
      </p:pic>
    </p:spTree>
    <p:extLst>
      <p:ext uri="{BB962C8B-B14F-4D97-AF65-F5344CB8AC3E}">
        <p14:creationId xmlns:p14="http://schemas.microsoft.com/office/powerpoint/2010/main" val="38966649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7A50-DC9F-87FC-D535-336798730F40}"/>
              </a:ext>
            </a:extLst>
          </p:cNvPr>
          <p:cNvSpPr>
            <a:spLocks noGrp="1"/>
          </p:cNvSpPr>
          <p:nvPr>
            <p:ph type="title"/>
          </p:nvPr>
        </p:nvSpPr>
        <p:spPr>
          <a:xfrm>
            <a:off x="838200" y="365126"/>
            <a:ext cx="10515600" cy="483014"/>
          </a:xfrm>
        </p:spPr>
        <p:txBody>
          <a:bodyPr>
            <a:normAutofit fontScale="90000"/>
          </a:bodyPr>
          <a:lstStyle/>
          <a:p>
            <a:pPr algn="ctr"/>
            <a:r>
              <a:rPr lang="en-US" sz="4000" b="1" i="0" u="none" strike="noStrike" baseline="0" dirty="0">
                <a:latin typeface="CMBX10"/>
              </a:rPr>
              <a:t>Itemset and Support Count</a:t>
            </a:r>
            <a:endParaRPr lang="en-US" sz="4000" dirty="0"/>
          </a:p>
        </p:txBody>
      </p:sp>
      <p:pic>
        <p:nvPicPr>
          <p:cNvPr id="9" name="Picture 8">
            <a:extLst>
              <a:ext uri="{FF2B5EF4-FFF2-40B4-BE49-F238E27FC236}">
                <a16:creationId xmlns:a16="http://schemas.microsoft.com/office/drawing/2014/main" id="{19C27A58-BC4A-EE89-3930-5DBDFAEED484}"/>
              </a:ext>
            </a:extLst>
          </p:cNvPr>
          <p:cNvPicPr>
            <a:picLocks noChangeAspect="1"/>
          </p:cNvPicPr>
          <p:nvPr/>
        </p:nvPicPr>
        <p:blipFill>
          <a:blip r:embed="rId2"/>
          <a:stretch>
            <a:fillRect/>
          </a:stretch>
        </p:blipFill>
        <p:spPr>
          <a:xfrm>
            <a:off x="928918" y="1301473"/>
            <a:ext cx="10424882" cy="4255054"/>
          </a:xfrm>
          <a:prstGeom prst="rect">
            <a:avLst/>
          </a:prstGeom>
        </p:spPr>
      </p:pic>
    </p:spTree>
    <p:extLst>
      <p:ext uri="{BB962C8B-B14F-4D97-AF65-F5344CB8AC3E}">
        <p14:creationId xmlns:p14="http://schemas.microsoft.com/office/powerpoint/2010/main" val="2902966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21FCBD-6604-BA72-7AF9-17A12C121890}"/>
              </a:ext>
            </a:extLst>
          </p:cNvPr>
          <p:cNvPicPr>
            <a:picLocks noChangeAspect="1"/>
          </p:cNvPicPr>
          <p:nvPr/>
        </p:nvPicPr>
        <p:blipFill>
          <a:blip r:embed="rId2"/>
          <a:stretch>
            <a:fillRect/>
          </a:stretch>
        </p:blipFill>
        <p:spPr>
          <a:xfrm>
            <a:off x="2018814" y="1779449"/>
            <a:ext cx="6337659" cy="3299102"/>
          </a:xfrm>
          <a:prstGeom prst="rect">
            <a:avLst/>
          </a:prstGeom>
        </p:spPr>
      </p:pic>
      <p:pic>
        <p:nvPicPr>
          <p:cNvPr id="6" name="Picture 5">
            <a:extLst>
              <a:ext uri="{FF2B5EF4-FFF2-40B4-BE49-F238E27FC236}">
                <a16:creationId xmlns:a16="http://schemas.microsoft.com/office/drawing/2014/main" id="{5885D9C7-C372-179E-6EC9-4B2D32C29D3D}"/>
              </a:ext>
            </a:extLst>
          </p:cNvPr>
          <p:cNvPicPr>
            <a:picLocks noChangeAspect="1"/>
          </p:cNvPicPr>
          <p:nvPr/>
        </p:nvPicPr>
        <p:blipFill>
          <a:blip r:embed="rId3"/>
          <a:stretch>
            <a:fillRect/>
          </a:stretch>
        </p:blipFill>
        <p:spPr>
          <a:xfrm>
            <a:off x="387626" y="625336"/>
            <a:ext cx="10783956" cy="898663"/>
          </a:xfrm>
          <a:prstGeom prst="rect">
            <a:avLst/>
          </a:prstGeom>
        </p:spPr>
      </p:pic>
      <p:pic>
        <p:nvPicPr>
          <p:cNvPr id="8" name="Picture 7">
            <a:extLst>
              <a:ext uri="{FF2B5EF4-FFF2-40B4-BE49-F238E27FC236}">
                <a16:creationId xmlns:a16="http://schemas.microsoft.com/office/drawing/2014/main" id="{B2769617-49C5-62B0-C78D-7E0B838F48AE}"/>
              </a:ext>
            </a:extLst>
          </p:cNvPr>
          <p:cNvPicPr>
            <a:picLocks noChangeAspect="1"/>
          </p:cNvPicPr>
          <p:nvPr/>
        </p:nvPicPr>
        <p:blipFill>
          <a:blip r:embed="rId4"/>
          <a:stretch>
            <a:fillRect/>
          </a:stretch>
        </p:blipFill>
        <p:spPr>
          <a:xfrm>
            <a:off x="317740" y="5208104"/>
            <a:ext cx="11754989" cy="1230797"/>
          </a:xfrm>
          <a:prstGeom prst="rect">
            <a:avLst/>
          </a:prstGeom>
        </p:spPr>
      </p:pic>
    </p:spTree>
    <p:extLst>
      <p:ext uri="{BB962C8B-B14F-4D97-AF65-F5344CB8AC3E}">
        <p14:creationId xmlns:p14="http://schemas.microsoft.com/office/powerpoint/2010/main" val="38379712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D7006-E0FA-0E5F-71C0-A58CE6029A21}"/>
              </a:ext>
            </a:extLst>
          </p:cNvPr>
          <p:cNvPicPr>
            <a:picLocks noChangeAspect="1"/>
          </p:cNvPicPr>
          <p:nvPr/>
        </p:nvPicPr>
        <p:blipFill>
          <a:blip r:embed="rId2"/>
          <a:stretch>
            <a:fillRect/>
          </a:stretch>
        </p:blipFill>
        <p:spPr>
          <a:xfrm>
            <a:off x="238537" y="275396"/>
            <a:ext cx="11357114" cy="1053545"/>
          </a:xfrm>
          <a:prstGeom prst="rect">
            <a:avLst/>
          </a:prstGeom>
        </p:spPr>
      </p:pic>
      <p:pic>
        <p:nvPicPr>
          <p:cNvPr id="9" name="Picture 8">
            <a:extLst>
              <a:ext uri="{FF2B5EF4-FFF2-40B4-BE49-F238E27FC236}">
                <a16:creationId xmlns:a16="http://schemas.microsoft.com/office/drawing/2014/main" id="{72124A7A-0B23-EF12-91B2-F9ACA2DF1C9C}"/>
              </a:ext>
            </a:extLst>
          </p:cNvPr>
          <p:cNvPicPr>
            <a:picLocks noChangeAspect="1"/>
          </p:cNvPicPr>
          <p:nvPr/>
        </p:nvPicPr>
        <p:blipFill>
          <a:blip r:embed="rId3"/>
          <a:stretch>
            <a:fillRect/>
          </a:stretch>
        </p:blipFill>
        <p:spPr>
          <a:xfrm>
            <a:off x="175633" y="1749286"/>
            <a:ext cx="11486281" cy="1033670"/>
          </a:xfrm>
          <a:prstGeom prst="rect">
            <a:avLst/>
          </a:prstGeom>
        </p:spPr>
      </p:pic>
      <p:pic>
        <p:nvPicPr>
          <p:cNvPr id="11" name="Picture 10">
            <a:extLst>
              <a:ext uri="{FF2B5EF4-FFF2-40B4-BE49-F238E27FC236}">
                <a16:creationId xmlns:a16="http://schemas.microsoft.com/office/drawing/2014/main" id="{81B44EB5-CB4C-F2BB-797C-2D13424D4566}"/>
              </a:ext>
            </a:extLst>
          </p:cNvPr>
          <p:cNvPicPr>
            <a:picLocks noChangeAspect="1"/>
          </p:cNvPicPr>
          <p:nvPr/>
        </p:nvPicPr>
        <p:blipFill>
          <a:blip r:embed="rId4"/>
          <a:stretch>
            <a:fillRect/>
          </a:stretch>
        </p:blipFill>
        <p:spPr>
          <a:xfrm>
            <a:off x="1490435" y="3203300"/>
            <a:ext cx="8088581" cy="2422249"/>
          </a:xfrm>
          <a:prstGeom prst="rect">
            <a:avLst/>
          </a:prstGeom>
        </p:spPr>
      </p:pic>
    </p:spTree>
    <p:extLst>
      <p:ext uri="{BB962C8B-B14F-4D97-AF65-F5344CB8AC3E}">
        <p14:creationId xmlns:p14="http://schemas.microsoft.com/office/powerpoint/2010/main" val="14521562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12CAC-BAC7-5183-6049-A356154C2921}"/>
              </a:ext>
            </a:extLst>
          </p:cNvPr>
          <p:cNvPicPr>
            <a:picLocks noChangeAspect="1"/>
          </p:cNvPicPr>
          <p:nvPr/>
        </p:nvPicPr>
        <p:blipFill>
          <a:blip r:embed="rId2"/>
          <a:stretch>
            <a:fillRect/>
          </a:stretch>
        </p:blipFill>
        <p:spPr>
          <a:xfrm>
            <a:off x="2018814" y="43413"/>
            <a:ext cx="8211864" cy="3299102"/>
          </a:xfrm>
          <a:prstGeom prst="rect">
            <a:avLst/>
          </a:prstGeom>
        </p:spPr>
      </p:pic>
      <p:pic>
        <p:nvPicPr>
          <p:cNvPr id="8" name="Picture 7">
            <a:extLst>
              <a:ext uri="{FF2B5EF4-FFF2-40B4-BE49-F238E27FC236}">
                <a16:creationId xmlns:a16="http://schemas.microsoft.com/office/drawing/2014/main" id="{DA9E6E4F-9F36-19EE-33E0-6186A9832DD4}"/>
              </a:ext>
            </a:extLst>
          </p:cNvPr>
          <p:cNvPicPr>
            <a:picLocks noChangeAspect="1"/>
          </p:cNvPicPr>
          <p:nvPr/>
        </p:nvPicPr>
        <p:blipFill>
          <a:blip r:embed="rId3"/>
          <a:stretch>
            <a:fillRect/>
          </a:stretch>
        </p:blipFill>
        <p:spPr>
          <a:xfrm>
            <a:off x="557555" y="3306772"/>
            <a:ext cx="10521262" cy="2586719"/>
          </a:xfrm>
          <a:prstGeom prst="rect">
            <a:avLst/>
          </a:prstGeom>
        </p:spPr>
      </p:pic>
    </p:spTree>
    <p:extLst>
      <p:ext uri="{BB962C8B-B14F-4D97-AF65-F5344CB8AC3E}">
        <p14:creationId xmlns:p14="http://schemas.microsoft.com/office/powerpoint/2010/main" val="25283606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C077-12C5-BC8B-F896-16906FD0EEF1}"/>
              </a:ext>
            </a:extLst>
          </p:cNvPr>
          <p:cNvSpPr>
            <a:spLocks noGrp="1"/>
          </p:cNvSpPr>
          <p:nvPr>
            <p:ph type="title"/>
          </p:nvPr>
        </p:nvSpPr>
        <p:spPr/>
        <p:txBody>
          <a:bodyPr>
            <a:normAutofit/>
          </a:bodyPr>
          <a:lstStyle/>
          <a:p>
            <a:pPr algn="ctr"/>
            <a:r>
              <a:rPr lang="en-US" b="1" i="0" u="none" strike="noStrike" baseline="0" dirty="0">
                <a:latin typeface="CMBX10"/>
              </a:rPr>
              <a:t>Association Rule Mining Problem</a:t>
            </a:r>
            <a:endParaRPr lang="en-US" dirty="0"/>
          </a:p>
        </p:txBody>
      </p:sp>
      <p:pic>
        <p:nvPicPr>
          <p:cNvPr id="5" name="Picture 4">
            <a:extLst>
              <a:ext uri="{FF2B5EF4-FFF2-40B4-BE49-F238E27FC236}">
                <a16:creationId xmlns:a16="http://schemas.microsoft.com/office/drawing/2014/main" id="{E1EE070A-3433-BB28-085E-80CD428DEADC}"/>
              </a:ext>
            </a:extLst>
          </p:cNvPr>
          <p:cNvPicPr>
            <a:picLocks noChangeAspect="1"/>
          </p:cNvPicPr>
          <p:nvPr/>
        </p:nvPicPr>
        <p:blipFill>
          <a:blip r:embed="rId2"/>
          <a:stretch>
            <a:fillRect/>
          </a:stretch>
        </p:blipFill>
        <p:spPr>
          <a:xfrm>
            <a:off x="643453" y="2919412"/>
            <a:ext cx="11220101" cy="1679092"/>
          </a:xfrm>
          <a:prstGeom prst="rect">
            <a:avLst/>
          </a:prstGeom>
        </p:spPr>
      </p:pic>
    </p:spTree>
    <p:extLst>
      <p:ext uri="{BB962C8B-B14F-4D97-AF65-F5344CB8AC3E}">
        <p14:creationId xmlns:p14="http://schemas.microsoft.com/office/powerpoint/2010/main" val="28383511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ABDE-A6DA-33BB-E426-AAF4486F2536}"/>
              </a:ext>
            </a:extLst>
          </p:cNvPr>
          <p:cNvSpPr>
            <a:spLocks noGrp="1"/>
          </p:cNvSpPr>
          <p:nvPr>
            <p:ph type="title"/>
          </p:nvPr>
        </p:nvSpPr>
        <p:spPr>
          <a:xfrm>
            <a:off x="838200" y="365125"/>
            <a:ext cx="10515600" cy="695049"/>
          </a:xfrm>
        </p:spPr>
        <p:txBody>
          <a:bodyPr>
            <a:normAutofit fontScale="90000"/>
          </a:bodyPr>
          <a:lstStyle/>
          <a:p>
            <a:pPr algn="ctr" rtl="1"/>
            <a:r>
              <a:rPr lang="fa-IR" dirty="0">
                <a:cs typeface="B Zar" panose="00000400000000000000" pitchFamily="2" charset="-78"/>
              </a:rPr>
              <a:t>مثال</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096F9BCB-6365-31C2-07A9-87C78AFC283A}"/>
              </a:ext>
            </a:extLst>
          </p:cNvPr>
          <p:cNvPicPr>
            <a:picLocks noChangeAspect="1"/>
          </p:cNvPicPr>
          <p:nvPr/>
        </p:nvPicPr>
        <p:blipFill>
          <a:blip r:embed="rId2"/>
          <a:stretch>
            <a:fillRect/>
          </a:stretch>
        </p:blipFill>
        <p:spPr>
          <a:xfrm>
            <a:off x="2816501" y="995224"/>
            <a:ext cx="6267450" cy="447675"/>
          </a:xfrm>
          <a:prstGeom prst="rect">
            <a:avLst/>
          </a:prstGeom>
        </p:spPr>
      </p:pic>
      <p:pic>
        <p:nvPicPr>
          <p:cNvPr id="7" name="Picture 6">
            <a:extLst>
              <a:ext uri="{FF2B5EF4-FFF2-40B4-BE49-F238E27FC236}">
                <a16:creationId xmlns:a16="http://schemas.microsoft.com/office/drawing/2014/main" id="{DAA989A1-8402-3B90-3CAD-CFFFD3EA498D}"/>
              </a:ext>
            </a:extLst>
          </p:cNvPr>
          <p:cNvPicPr>
            <a:picLocks noChangeAspect="1"/>
          </p:cNvPicPr>
          <p:nvPr/>
        </p:nvPicPr>
        <p:blipFill>
          <a:blip r:embed="rId3"/>
          <a:stretch>
            <a:fillRect/>
          </a:stretch>
        </p:blipFill>
        <p:spPr>
          <a:xfrm>
            <a:off x="1855304" y="1690273"/>
            <a:ext cx="7531583" cy="4594846"/>
          </a:xfrm>
          <a:prstGeom prst="rect">
            <a:avLst/>
          </a:prstGeom>
        </p:spPr>
      </p:pic>
    </p:spTree>
    <p:extLst>
      <p:ext uri="{BB962C8B-B14F-4D97-AF65-F5344CB8AC3E}">
        <p14:creationId xmlns:p14="http://schemas.microsoft.com/office/powerpoint/2010/main" val="1020921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6F6F-22E9-2700-2098-6AB40E24E7B0}"/>
              </a:ext>
            </a:extLst>
          </p:cNvPr>
          <p:cNvSpPr>
            <a:spLocks noGrp="1"/>
          </p:cNvSpPr>
          <p:nvPr>
            <p:ph type="title"/>
          </p:nvPr>
        </p:nvSpPr>
        <p:spPr/>
        <p:txBody>
          <a:bodyPr/>
          <a:lstStyle/>
          <a:p>
            <a:pPr algn="ctr" rtl="1"/>
            <a:r>
              <a:rPr lang="fa-IR" dirty="0">
                <a:cs typeface="B Zar" panose="00000400000000000000" pitchFamily="2" charset="-78"/>
              </a:rPr>
              <a:t>داده های در مقیاس بزرگ(</a:t>
            </a:r>
            <a:r>
              <a:rPr lang="en-US" dirty="0"/>
              <a:t>Large-scale data</a:t>
            </a:r>
            <a:r>
              <a:rPr lang="fa-IR" dirty="0"/>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554DB4F5-F4C5-2FB7-1364-1858DAFB47F1}"/>
              </a:ext>
            </a:extLst>
          </p:cNvPr>
          <p:cNvSpPr>
            <a:spLocks noGrp="1"/>
          </p:cNvSpPr>
          <p:nvPr>
            <p:ph idx="1"/>
          </p:nvPr>
        </p:nvSpPr>
        <p:spPr/>
        <p:txBody>
          <a:bodyPr/>
          <a:lstStyle/>
          <a:p>
            <a:pPr algn="r" rtl="1"/>
            <a:r>
              <a:rPr lang="fa-IR" dirty="0">
                <a:cs typeface="B Zar" panose="00000400000000000000" pitchFamily="2" charset="-78"/>
              </a:rPr>
              <a:t>داده کاوی ایده آل برای مدیریت مجموعه داده های در مقیاس بزرگ، است</a:t>
            </a:r>
          </a:p>
          <a:p>
            <a:pPr algn="r" rtl="1"/>
            <a:r>
              <a:rPr lang="fa-IR" dirty="0">
                <a:cs typeface="B Zar" panose="00000400000000000000" pitchFamily="2" charset="-78"/>
              </a:rPr>
              <a:t>می‌تواند بینش‌های ارزشمندی را از مجموعه‌های داده‌های عظیم، (داده‌های ساختاریافته و بدون ساختار) مدیریت و استخراج کند </a:t>
            </a:r>
          </a:p>
          <a:p>
            <a:pPr algn="r" rtl="1"/>
            <a:r>
              <a:rPr lang="fa-IR" dirty="0">
                <a:cs typeface="B Zar" panose="00000400000000000000" pitchFamily="2" charset="-78"/>
              </a:rPr>
              <a:t>کاربر اطمینان حاصل می کند که هیچ اطلاعات ارزشمندی نادیده گرفته نمی‌شود.</a:t>
            </a:r>
            <a:endParaRPr lang="en-US" dirty="0">
              <a:cs typeface="B Zar" panose="00000400000000000000" pitchFamily="2" charset="-78"/>
            </a:endParaRPr>
          </a:p>
        </p:txBody>
      </p:sp>
    </p:spTree>
    <p:extLst>
      <p:ext uri="{BB962C8B-B14F-4D97-AF65-F5344CB8AC3E}">
        <p14:creationId xmlns:p14="http://schemas.microsoft.com/office/powerpoint/2010/main" val="24264254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42A0-77DE-4480-5B3B-1A5FCF9108E7}"/>
              </a:ext>
            </a:extLst>
          </p:cNvPr>
          <p:cNvSpPr>
            <a:spLocks noGrp="1"/>
          </p:cNvSpPr>
          <p:nvPr>
            <p:ph type="title"/>
          </p:nvPr>
        </p:nvSpPr>
        <p:spPr>
          <a:xfrm>
            <a:off x="838200" y="365126"/>
            <a:ext cx="10515600" cy="456510"/>
          </a:xfrm>
        </p:spPr>
        <p:txBody>
          <a:bodyPr>
            <a:normAutofit fontScale="90000"/>
          </a:bodyPr>
          <a:lstStyle/>
          <a:p>
            <a:pPr algn="ctr" rtl="1"/>
            <a:r>
              <a:rPr lang="fa-IR" dirty="0">
                <a:cs typeface="B Zar" panose="00000400000000000000" pitchFamily="2" charset="-78"/>
              </a:rPr>
              <a:t>استفاده از قضایا</a:t>
            </a:r>
            <a:endParaRPr lang="en-US" dirty="0">
              <a:cs typeface="B Zar" panose="00000400000000000000" pitchFamily="2" charset="-78"/>
            </a:endParaRPr>
          </a:p>
        </p:txBody>
      </p:sp>
      <p:pic>
        <p:nvPicPr>
          <p:cNvPr id="7" name="Picture 6">
            <a:extLst>
              <a:ext uri="{FF2B5EF4-FFF2-40B4-BE49-F238E27FC236}">
                <a16:creationId xmlns:a16="http://schemas.microsoft.com/office/drawing/2014/main" id="{7FCBFAC2-0B95-7EA1-0192-777E44371449}"/>
              </a:ext>
            </a:extLst>
          </p:cNvPr>
          <p:cNvPicPr>
            <a:picLocks noChangeAspect="1"/>
          </p:cNvPicPr>
          <p:nvPr/>
        </p:nvPicPr>
        <p:blipFill>
          <a:blip r:embed="rId2"/>
          <a:stretch>
            <a:fillRect/>
          </a:stretch>
        </p:blipFill>
        <p:spPr>
          <a:xfrm>
            <a:off x="1762539" y="1011099"/>
            <a:ext cx="8865704" cy="5286375"/>
          </a:xfrm>
          <a:prstGeom prst="rect">
            <a:avLst/>
          </a:prstGeom>
        </p:spPr>
      </p:pic>
    </p:spTree>
    <p:extLst>
      <p:ext uri="{BB962C8B-B14F-4D97-AF65-F5344CB8AC3E}">
        <p14:creationId xmlns:p14="http://schemas.microsoft.com/office/powerpoint/2010/main" val="868799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362B9-69E3-5760-085B-044BC0580EF1}"/>
              </a:ext>
            </a:extLst>
          </p:cNvPr>
          <p:cNvSpPr>
            <a:spLocks noGrp="1"/>
          </p:cNvSpPr>
          <p:nvPr>
            <p:ph type="title"/>
          </p:nvPr>
        </p:nvSpPr>
        <p:spPr>
          <a:xfrm>
            <a:off x="838200" y="365126"/>
            <a:ext cx="10515600" cy="456510"/>
          </a:xfrm>
        </p:spPr>
        <p:txBody>
          <a:bodyPr>
            <a:normAutofit fontScale="90000"/>
          </a:bodyPr>
          <a:lstStyle/>
          <a:p>
            <a:pPr algn="ctr" rtl="1"/>
            <a:r>
              <a:rPr lang="fa-IR" dirty="0">
                <a:cs typeface="B Zar" panose="00000400000000000000" pitchFamily="2" charset="-78"/>
              </a:rPr>
              <a:t>استفاده از قضایا</a:t>
            </a:r>
            <a:endParaRPr lang="en-US" dirty="0">
              <a:cs typeface="B Zar" panose="00000400000000000000" pitchFamily="2" charset="-78"/>
            </a:endParaRPr>
          </a:p>
        </p:txBody>
      </p:sp>
      <p:pic>
        <p:nvPicPr>
          <p:cNvPr id="6" name="Picture 5">
            <a:extLst>
              <a:ext uri="{FF2B5EF4-FFF2-40B4-BE49-F238E27FC236}">
                <a16:creationId xmlns:a16="http://schemas.microsoft.com/office/drawing/2014/main" id="{5DB6C255-691D-7B29-2280-2F693D4BD321}"/>
              </a:ext>
            </a:extLst>
          </p:cNvPr>
          <p:cNvPicPr>
            <a:picLocks noChangeAspect="1"/>
          </p:cNvPicPr>
          <p:nvPr/>
        </p:nvPicPr>
        <p:blipFill>
          <a:blip r:embed="rId2"/>
          <a:stretch>
            <a:fillRect/>
          </a:stretch>
        </p:blipFill>
        <p:spPr>
          <a:xfrm>
            <a:off x="980661" y="1055411"/>
            <a:ext cx="10515600" cy="5648325"/>
          </a:xfrm>
          <a:prstGeom prst="rect">
            <a:avLst/>
          </a:prstGeom>
        </p:spPr>
      </p:pic>
    </p:spTree>
    <p:extLst>
      <p:ext uri="{BB962C8B-B14F-4D97-AF65-F5344CB8AC3E}">
        <p14:creationId xmlns:p14="http://schemas.microsoft.com/office/powerpoint/2010/main" val="33339837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632926-AC76-8635-BC24-D8B2BDD3C7FD}"/>
              </a:ext>
            </a:extLst>
          </p:cNvPr>
          <p:cNvPicPr>
            <a:picLocks noChangeAspect="1"/>
          </p:cNvPicPr>
          <p:nvPr/>
        </p:nvPicPr>
        <p:blipFill>
          <a:blip r:embed="rId2"/>
          <a:stretch>
            <a:fillRect/>
          </a:stretch>
        </p:blipFill>
        <p:spPr>
          <a:xfrm>
            <a:off x="508415" y="-1"/>
            <a:ext cx="11034228" cy="2720137"/>
          </a:xfrm>
          <a:prstGeom prst="rect">
            <a:avLst/>
          </a:prstGeom>
        </p:spPr>
      </p:pic>
      <p:pic>
        <p:nvPicPr>
          <p:cNvPr id="7" name="Picture 6">
            <a:extLst>
              <a:ext uri="{FF2B5EF4-FFF2-40B4-BE49-F238E27FC236}">
                <a16:creationId xmlns:a16="http://schemas.microsoft.com/office/drawing/2014/main" id="{29236F73-6C0A-F3DE-911F-4997C9F35096}"/>
              </a:ext>
            </a:extLst>
          </p:cNvPr>
          <p:cNvPicPr>
            <a:picLocks noChangeAspect="1"/>
          </p:cNvPicPr>
          <p:nvPr/>
        </p:nvPicPr>
        <p:blipFill>
          <a:blip r:embed="rId3"/>
          <a:stretch>
            <a:fillRect/>
          </a:stretch>
        </p:blipFill>
        <p:spPr>
          <a:xfrm>
            <a:off x="508415" y="2319206"/>
            <a:ext cx="11034228" cy="4538794"/>
          </a:xfrm>
          <a:prstGeom prst="rect">
            <a:avLst/>
          </a:prstGeom>
        </p:spPr>
      </p:pic>
    </p:spTree>
    <p:extLst>
      <p:ext uri="{BB962C8B-B14F-4D97-AF65-F5344CB8AC3E}">
        <p14:creationId xmlns:p14="http://schemas.microsoft.com/office/powerpoint/2010/main" val="42769375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920A-8895-2A69-845A-1AB302C1F21A}"/>
              </a:ext>
            </a:extLst>
          </p:cNvPr>
          <p:cNvSpPr>
            <a:spLocks noGrp="1"/>
          </p:cNvSpPr>
          <p:nvPr>
            <p:ph type="title"/>
          </p:nvPr>
        </p:nvSpPr>
        <p:spPr>
          <a:xfrm>
            <a:off x="838200" y="1"/>
            <a:ext cx="10515600" cy="2213112"/>
          </a:xfrm>
        </p:spPr>
        <p:txBody>
          <a:bodyPr>
            <a:normAutofit/>
          </a:bodyPr>
          <a:lstStyle/>
          <a:p>
            <a:pPr algn="ctr" rtl="1"/>
            <a:r>
              <a:rPr lang="fa-IR" b="1" dirty="0">
                <a:cs typeface="B Zar" panose="00000400000000000000" pitchFamily="2" charset="-78"/>
              </a:rPr>
              <a:t> تحلیل خوشه </a:t>
            </a:r>
            <a:br>
              <a:rPr lang="fa-IR" b="1" dirty="0">
                <a:cs typeface="B Zar" panose="00000400000000000000" pitchFamily="2" charset="-78"/>
              </a:rPr>
            </a:br>
            <a:r>
              <a:rPr lang="en-US" b="1" i="0" u="none" strike="noStrike" baseline="0" dirty="0">
                <a:latin typeface="Helvetica-Bold"/>
                <a:cs typeface="B Zar" panose="00000400000000000000" pitchFamily="2" charset="-78"/>
              </a:rPr>
              <a:t>Cluster Analysis:</a:t>
            </a:r>
            <a:br>
              <a:rPr lang="fa-IR" b="1" i="0" u="none" strike="noStrike" baseline="0" dirty="0">
                <a:latin typeface="Helvetica-Bold"/>
                <a:cs typeface="B Zar" panose="00000400000000000000" pitchFamily="2" charset="-78"/>
              </a:rPr>
            </a:br>
            <a:r>
              <a:rPr lang="en-US" b="1" dirty="0">
                <a:latin typeface="Helvetica-Bold"/>
                <a:cs typeface="B Zar" panose="00000400000000000000" pitchFamily="2" charset="-78"/>
              </a:rPr>
              <a:t>unsupervised classification</a:t>
            </a:r>
          </a:p>
        </p:txBody>
      </p:sp>
      <p:sp>
        <p:nvSpPr>
          <p:cNvPr id="3" name="Content Placeholder 2">
            <a:extLst>
              <a:ext uri="{FF2B5EF4-FFF2-40B4-BE49-F238E27FC236}">
                <a16:creationId xmlns:a16="http://schemas.microsoft.com/office/drawing/2014/main" id="{26FB86F6-CFA6-812D-CA58-4E830C463923}"/>
              </a:ext>
            </a:extLst>
          </p:cNvPr>
          <p:cNvSpPr>
            <a:spLocks noGrp="1"/>
          </p:cNvSpPr>
          <p:nvPr>
            <p:ph idx="1"/>
          </p:nvPr>
        </p:nvSpPr>
        <p:spPr>
          <a:xfrm>
            <a:off x="838200" y="2506662"/>
            <a:ext cx="10515600" cy="4351338"/>
          </a:xfrm>
        </p:spPr>
        <p:txBody>
          <a:bodyPr/>
          <a:lstStyle/>
          <a:p>
            <a:pPr algn="just" rtl="1"/>
            <a:r>
              <a:rPr lang="fa-IR" dirty="0">
                <a:cs typeface="B Zar" panose="00000400000000000000" pitchFamily="2" charset="-78"/>
              </a:rPr>
              <a:t>تجزیه و تحلیل خوشه ای داده ها را به گروه هایی (خوشه ها) که معنی دار، مفید یا هر دو هستند تقسیم می کند. </a:t>
            </a:r>
            <a:endParaRPr lang="en-US" dirty="0">
              <a:cs typeface="B Zar" panose="00000400000000000000" pitchFamily="2" charset="-78"/>
            </a:endParaRPr>
          </a:p>
          <a:p>
            <a:pPr algn="just" rtl="1"/>
            <a:r>
              <a:rPr lang="fa-IR" dirty="0">
                <a:cs typeface="B Zar" panose="00000400000000000000" pitchFamily="2" charset="-78"/>
              </a:rPr>
              <a:t>اگر هدف تعیین خوشه‌های معنادار باشد، خوشه‌ها باید ساختار طبیعی داده‌ها را بگیرند.</a:t>
            </a:r>
          </a:p>
          <a:p>
            <a:pPr algn="just" rtl="1"/>
            <a:r>
              <a:rPr lang="fa-IR" dirty="0">
                <a:cs typeface="B Zar" panose="00000400000000000000" pitchFamily="2" charset="-78"/>
              </a:rPr>
              <a:t>در برخی موارد، از تحلیل خوشه ای برای خلاصه سازی داده ها استفاده می شود تا اندازه داده ها کاهش یابد. </a:t>
            </a:r>
          </a:p>
          <a:p>
            <a:pPr algn="just" rtl="1"/>
            <a:r>
              <a:rPr lang="fa-IR" dirty="0">
                <a:cs typeface="B Zar" panose="00000400000000000000" pitchFamily="2" charset="-78"/>
              </a:rPr>
              <a:t> تحلیل خوشه‌ای چه برای </a:t>
            </a:r>
            <a:r>
              <a:rPr lang="fa-IR" b="1" dirty="0">
                <a:cs typeface="B Zar" panose="00000400000000000000" pitchFamily="2" charset="-78"/>
              </a:rPr>
              <a:t>درک</a:t>
            </a:r>
            <a:r>
              <a:rPr lang="fa-IR" dirty="0">
                <a:cs typeface="B Zar" panose="00000400000000000000" pitchFamily="2" charset="-78"/>
              </a:rPr>
              <a:t> و چه برای </a:t>
            </a:r>
            <a:r>
              <a:rPr lang="fa-IR" b="1" dirty="0">
                <a:cs typeface="B Zar" panose="00000400000000000000" pitchFamily="2" charset="-78"/>
              </a:rPr>
              <a:t>کاربردهای دیگر</a:t>
            </a:r>
            <a:r>
              <a:rPr lang="fa-IR" dirty="0">
                <a:cs typeface="B Zar" panose="00000400000000000000" pitchFamily="2" charset="-78"/>
              </a:rPr>
              <a:t>، مدت‌هاست که نقش مهمی در زمینه‌های مختلف نظیر: روانشناسی، علوم اجتماعی، زیست‌شناسی، آمار، تشخیص الگو، بازیابی اطلاعات، یادگیری ماشین و داده‌کاوی، ایفا کرده است</a:t>
            </a:r>
            <a:endParaRPr lang="en-US" dirty="0">
              <a:cs typeface="B Zar" panose="00000400000000000000" pitchFamily="2" charset="-78"/>
            </a:endParaRPr>
          </a:p>
        </p:txBody>
      </p:sp>
    </p:spTree>
    <p:extLst>
      <p:ext uri="{BB962C8B-B14F-4D97-AF65-F5344CB8AC3E}">
        <p14:creationId xmlns:p14="http://schemas.microsoft.com/office/powerpoint/2010/main" val="6912247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96960-DAAD-F44A-5895-E51E3377D6C9}"/>
              </a:ext>
            </a:extLst>
          </p:cNvPr>
          <p:cNvSpPr>
            <a:spLocks noGrp="1"/>
          </p:cNvSpPr>
          <p:nvPr>
            <p:ph type="title"/>
          </p:nvPr>
        </p:nvSpPr>
        <p:spPr/>
        <p:txBody>
          <a:bodyPr/>
          <a:lstStyle/>
          <a:p>
            <a:pPr algn="ctr" rtl="1"/>
            <a:r>
              <a:rPr lang="fa-IR" dirty="0">
                <a:cs typeface="B Zar" panose="00000400000000000000" pitchFamily="2" charset="-78"/>
              </a:rPr>
              <a:t>کاربردهای تحلیل خوشه ای در مسائل عملی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576B1FEE-A1A8-957D-26CB-91E042C3CE23}"/>
              </a:ext>
            </a:extLst>
          </p:cNvPr>
          <p:cNvSpPr>
            <a:spLocks noGrp="1"/>
          </p:cNvSpPr>
          <p:nvPr>
            <p:ph idx="1"/>
          </p:nvPr>
        </p:nvSpPr>
        <p:spPr/>
        <p:txBody>
          <a:bodyPr/>
          <a:lstStyle/>
          <a:p>
            <a:pPr algn="just" rtl="1"/>
            <a:r>
              <a:rPr lang="fa-IR" b="1" dirty="0">
                <a:cs typeface="B Zar" panose="00000400000000000000" pitchFamily="2" charset="-78"/>
              </a:rPr>
              <a:t>خوشه‌بندی برای درک</a:t>
            </a:r>
            <a:r>
              <a:rPr lang="fa-IR" dirty="0">
                <a:cs typeface="B Zar" panose="00000400000000000000" pitchFamily="2" charset="-78"/>
              </a:rPr>
              <a:t>: کلاس‌ها (گروه‌های معنادار از اشیاء که ویژگی‌های مشترکی دارند) نقش مهمی در نحوه تحلیل و توصیف مردم جهان دارند. </a:t>
            </a:r>
          </a:p>
          <a:p>
            <a:pPr algn="just" rtl="1"/>
            <a:r>
              <a:rPr lang="fa-IR" dirty="0">
                <a:cs typeface="B Zar" panose="00000400000000000000" pitchFamily="2" charset="-78"/>
              </a:rPr>
              <a:t>انسان در تقسیم اشیاء به گروه ها (خوشه بندی) و اختصاص اشیاء خاص به این گروه ها (طبقه بندی) مهارت دارد.</a:t>
            </a:r>
          </a:p>
          <a:p>
            <a:pPr algn="just" rtl="1"/>
            <a:r>
              <a:rPr lang="fa-IR" dirty="0">
                <a:cs typeface="B Zar" panose="00000400000000000000" pitchFamily="2" charset="-78"/>
              </a:rPr>
              <a:t>تحلیل خوشه ای مطالعه تکنیک هایی برای یافتن خودکار خوشه ها است.</a:t>
            </a:r>
          </a:p>
          <a:p>
            <a:pPr algn="just" rtl="1"/>
            <a:r>
              <a:rPr lang="fa-IR" dirty="0">
                <a:cs typeface="B Zar" panose="00000400000000000000" pitchFamily="2" charset="-78"/>
              </a:rPr>
              <a:t>مثلاً درک آب و هوای زمین مستلزم یافتن الگوهایی در جو و اقیانوس است. برای این منظور، تحلیل خوشه ای برای یافتن الگوهایی در فشار اتمسفر و دمای اقیانوس که تأثیر قابل توجهی بر آب و هوا دارند، به کار گرفته شده است.</a:t>
            </a:r>
            <a:endParaRPr lang="en-US" dirty="0">
              <a:cs typeface="B Zar" panose="00000400000000000000" pitchFamily="2" charset="-78"/>
            </a:endParaRPr>
          </a:p>
        </p:txBody>
      </p:sp>
    </p:spTree>
    <p:extLst>
      <p:ext uri="{BB962C8B-B14F-4D97-AF65-F5344CB8AC3E}">
        <p14:creationId xmlns:p14="http://schemas.microsoft.com/office/powerpoint/2010/main" val="24458208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B29EC-9B42-85B0-BD49-0BA2F1FB1A77}"/>
              </a:ext>
            </a:extLst>
          </p:cNvPr>
          <p:cNvSpPr>
            <a:spLocks noGrp="1"/>
          </p:cNvSpPr>
          <p:nvPr>
            <p:ph idx="1"/>
          </p:nvPr>
        </p:nvSpPr>
        <p:spPr/>
        <p:txBody>
          <a:bodyPr/>
          <a:lstStyle/>
          <a:p>
            <a:pPr marL="0" indent="0" algn="just" rtl="1">
              <a:buNone/>
            </a:pPr>
            <a:r>
              <a:rPr lang="fa-IR" dirty="0">
                <a:cs typeface="B Zar" panose="00000400000000000000" pitchFamily="2" charset="-78"/>
              </a:rPr>
              <a:t>خوشه بندی برای</a:t>
            </a:r>
          </a:p>
          <a:p>
            <a:pPr algn="just" rtl="1"/>
            <a:r>
              <a:rPr lang="fa-IR" dirty="0">
                <a:cs typeface="B Zar" panose="00000400000000000000" pitchFamily="2" charset="-78"/>
              </a:rPr>
              <a:t>خلاصه سازی: به منظور استفاده از روشهای معمول آماری بر روی متغییرهای کمتر</a:t>
            </a:r>
          </a:p>
          <a:p>
            <a:pPr algn="just" rtl="1"/>
            <a:r>
              <a:rPr lang="fa-IR" dirty="0">
                <a:cs typeface="B Zar" panose="00000400000000000000" pitchFamily="2" charset="-78"/>
              </a:rPr>
              <a:t>مقایسه کردن مجموعه داده ها</a:t>
            </a:r>
          </a:p>
          <a:p>
            <a:pPr algn="just" rtl="1"/>
            <a:r>
              <a:rPr lang="fa-IR" dirty="0">
                <a:cs typeface="B Zar" panose="00000400000000000000" pitchFamily="2" charset="-78"/>
              </a:rPr>
              <a:t>یافتن نزدیکترین همسایه ها</a:t>
            </a:r>
            <a:endParaRPr lang="en-US" dirty="0">
              <a:cs typeface="B Zar" panose="00000400000000000000" pitchFamily="2" charset="-78"/>
            </a:endParaRPr>
          </a:p>
        </p:txBody>
      </p:sp>
      <p:sp>
        <p:nvSpPr>
          <p:cNvPr id="4" name="Title 1">
            <a:extLst>
              <a:ext uri="{FF2B5EF4-FFF2-40B4-BE49-F238E27FC236}">
                <a16:creationId xmlns:a16="http://schemas.microsoft.com/office/drawing/2014/main" id="{A523447D-622F-16DC-D956-C505FE944190}"/>
              </a:ext>
            </a:extLst>
          </p:cNvPr>
          <p:cNvSpPr>
            <a:spLocks noGrp="1"/>
          </p:cNvSpPr>
          <p:nvPr>
            <p:ph type="title"/>
          </p:nvPr>
        </p:nvSpPr>
        <p:spPr>
          <a:xfrm>
            <a:off x="838200" y="365125"/>
            <a:ext cx="10515600" cy="1325563"/>
          </a:xfrm>
        </p:spPr>
        <p:txBody>
          <a:bodyPr/>
          <a:lstStyle/>
          <a:p>
            <a:pPr algn="ctr" rtl="1"/>
            <a:r>
              <a:rPr lang="fa-IR" dirty="0">
                <a:cs typeface="B Zar" panose="00000400000000000000" pitchFamily="2" charset="-78"/>
              </a:rPr>
              <a:t>کاربردهای تحلیل خوشه ای در مسائل عملی</a:t>
            </a:r>
            <a:endParaRPr lang="en-US" dirty="0">
              <a:cs typeface="B Zar" panose="00000400000000000000" pitchFamily="2" charset="-78"/>
            </a:endParaRPr>
          </a:p>
        </p:txBody>
      </p:sp>
    </p:spTree>
    <p:extLst>
      <p:ext uri="{BB962C8B-B14F-4D97-AF65-F5344CB8AC3E}">
        <p14:creationId xmlns:p14="http://schemas.microsoft.com/office/powerpoint/2010/main" val="32142043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E795-26BD-67C4-8807-14266F02C626}"/>
              </a:ext>
            </a:extLst>
          </p:cNvPr>
          <p:cNvSpPr>
            <a:spLocks noGrp="1"/>
          </p:cNvSpPr>
          <p:nvPr>
            <p:ph type="title"/>
          </p:nvPr>
        </p:nvSpPr>
        <p:spPr/>
        <p:txBody>
          <a:bodyPr/>
          <a:lstStyle/>
          <a:p>
            <a:pPr algn="ctr" rtl="1"/>
            <a:r>
              <a:rPr lang="fa-IR" dirty="0">
                <a:cs typeface="B Zar" panose="00000400000000000000" pitchFamily="2" charset="-78"/>
              </a:rPr>
              <a:t>نکته مهم</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EFA3C2E0-5470-71BF-E2E7-D6C194B1AD18}"/>
              </a:ext>
            </a:extLst>
          </p:cNvPr>
          <p:cNvSpPr>
            <a:spLocks noGrp="1"/>
          </p:cNvSpPr>
          <p:nvPr>
            <p:ph idx="1"/>
          </p:nvPr>
        </p:nvSpPr>
        <p:spPr/>
        <p:txBody>
          <a:bodyPr/>
          <a:lstStyle/>
          <a:p>
            <a:pPr algn="just" rtl="1"/>
            <a:r>
              <a:rPr lang="fa-IR" dirty="0">
                <a:cs typeface="B Zar" panose="00000400000000000000" pitchFamily="2" charset="-78"/>
              </a:rPr>
              <a:t>در اینجا تحلیل خوشه ای داده تنها بر اساس اطلاعاتی که فقط در داده هایی یافت می شود که اشیاء و روابط آنها را توصیف می کند، انجام می شود. بنابراین آنرا </a:t>
            </a:r>
            <a:r>
              <a:rPr lang="fa-IR" dirty="0">
                <a:solidFill>
                  <a:srgbClr val="FF0000"/>
                </a:solidFill>
                <a:cs typeface="B Zar" panose="00000400000000000000" pitchFamily="2" charset="-78"/>
              </a:rPr>
              <a:t>تحلیل اکتشافی </a:t>
            </a:r>
            <a:r>
              <a:rPr lang="fa-IR" dirty="0">
                <a:cs typeface="B Zar" panose="00000400000000000000" pitchFamily="2" charset="-78"/>
              </a:rPr>
              <a:t>می نامیم.</a:t>
            </a:r>
          </a:p>
          <a:p>
            <a:pPr algn="just" rtl="1"/>
            <a:endParaRPr lang="fa-IR" dirty="0">
              <a:cs typeface="B Zar" panose="00000400000000000000" pitchFamily="2" charset="-78"/>
            </a:endParaRPr>
          </a:p>
          <a:p>
            <a:pPr algn="just" rtl="1"/>
            <a:r>
              <a:rPr lang="fa-IR" dirty="0">
                <a:cs typeface="B Zar" panose="00000400000000000000" pitchFamily="2" charset="-78"/>
              </a:rPr>
              <a:t>اگر خوشه ها بر اساس نظر محقق باشد و تنها با استفاده از داده ها نظر محقق تائید، تصحیح و تایید و کلاً رد می شود، به آن </a:t>
            </a:r>
            <a:r>
              <a:rPr lang="fa-IR" dirty="0">
                <a:solidFill>
                  <a:srgbClr val="FF0000"/>
                </a:solidFill>
                <a:cs typeface="B Zar" panose="00000400000000000000" pitchFamily="2" charset="-78"/>
              </a:rPr>
              <a:t>تحلیل تائیدی </a:t>
            </a:r>
            <a:r>
              <a:rPr lang="fa-IR" dirty="0">
                <a:cs typeface="B Zar" panose="00000400000000000000" pitchFamily="2" charset="-78"/>
              </a:rPr>
              <a:t>گویند</a:t>
            </a:r>
          </a:p>
          <a:p>
            <a:pPr algn="just" rtl="1"/>
            <a:endParaRPr lang="fa-IR" dirty="0">
              <a:cs typeface="B Zar" panose="00000400000000000000" pitchFamily="2" charset="-78"/>
            </a:endParaRPr>
          </a:p>
          <a:p>
            <a:pPr algn="just" rtl="1"/>
            <a:r>
              <a:rPr lang="fa-IR" dirty="0">
                <a:cs typeface="B Zar" panose="00000400000000000000" pitchFamily="2" charset="-78"/>
              </a:rPr>
              <a:t>همانگونه که شکل زیر نشان می دهد: تعریف خوشه نادقیق است و بهترین تعریف به ماهیت داده ها و نتایج مورد نظر بستگی دارد.</a:t>
            </a:r>
            <a:endParaRPr lang="en-US" dirty="0">
              <a:cs typeface="B Zar" panose="00000400000000000000" pitchFamily="2" charset="-78"/>
            </a:endParaRPr>
          </a:p>
        </p:txBody>
      </p:sp>
    </p:spTree>
    <p:extLst>
      <p:ext uri="{BB962C8B-B14F-4D97-AF65-F5344CB8AC3E}">
        <p14:creationId xmlns:p14="http://schemas.microsoft.com/office/powerpoint/2010/main" val="38392608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D38766-805A-B7EA-1E6D-FB3A93C547BF}"/>
              </a:ext>
            </a:extLst>
          </p:cNvPr>
          <p:cNvPicPr>
            <a:picLocks noChangeAspect="1"/>
          </p:cNvPicPr>
          <p:nvPr/>
        </p:nvPicPr>
        <p:blipFill>
          <a:blip r:embed="rId2"/>
          <a:stretch>
            <a:fillRect/>
          </a:stretch>
        </p:blipFill>
        <p:spPr>
          <a:xfrm>
            <a:off x="402651" y="0"/>
            <a:ext cx="11431539" cy="6852036"/>
          </a:xfrm>
          <a:prstGeom prst="rect">
            <a:avLst/>
          </a:prstGeom>
        </p:spPr>
      </p:pic>
    </p:spTree>
    <p:extLst>
      <p:ext uri="{BB962C8B-B14F-4D97-AF65-F5344CB8AC3E}">
        <p14:creationId xmlns:p14="http://schemas.microsoft.com/office/powerpoint/2010/main" val="31807181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59AF-3094-66D2-8013-2FD964C98D6A}"/>
              </a:ext>
            </a:extLst>
          </p:cNvPr>
          <p:cNvSpPr>
            <a:spLocks noGrp="1"/>
          </p:cNvSpPr>
          <p:nvPr>
            <p:ph type="title"/>
          </p:nvPr>
        </p:nvSpPr>
        <p:spPr>
          <a:xfrm>
            <a:off x="838200" y="113333"/>
            <a:ext cx="10515600" cy="430005"/>
          </a:xfrm>
        </p:spPr>
        <p:txBody>
          <a:bodyPr>
            <a:normAutofit fontScale="90000"/>
          </a:bodyPr>
          <a:lstStyle/>
          <a:p>
            <a:pPr algn="ctr" rtl="1"/>
            <a:r>
              <a:rPr lang="fa-IR" dirty="0">
                <a:cs typeface="B Zar" panose="00000400000000000000" pitchFamily="2" charset="-78"/>
              </a:rPr>
              <a:t>انواع خوشه بندی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80725235-8107-965C-45B9-61B82AB3E0C9}"/>
              </a:ext>
            </a:extLst>
          </p:cNvPr>
          <p:cNvSpPr>
            <a:spLocks noGrp="1"/>
          </p:cNvSpPr>
          <p:nvPr>
            <p:ph idx="1"/>
          </p:nvPr>
        </p:nvSpPr>
        <p:spPr>
          <a:xfrm>
            <a:off x="0" y="834888"/>
            <a:ext cx="12072729" cy="5514354"/>
          </a:xfrm>
        </p:spPr>
        <p:txBody>
          <a:bodyPr>
            <a:normAutofit/>
          </a:bodyPr>
          <a:lstStyle/>
          <a:p>
            <a:pPr algn="just" rtl="1"/>
            <a:r>
              <a:rPr lang="fa-IR" dirty="0">
                <a:cs typeface="B Zar" panose="00000400000000000000" pitchFamily="2" charset="-78"/>
              </a:rPr>
              <a:t>خوشه بندی </a:t>
            </a:r>
            <a:r>
              <a:rPr lang="en-US" dirty="0">
                <a:cs typeface="B Zar" panose="00000400000000000000" pitchFamily="2" charset="-78"/>
              </a:rPr>
              <a:t>partitional</a:t>
            </a:r>
            <a:r>
              <a:rPr lang="fa-IR" dirty="0">
                <a:cs typeface="B Zar" panose="00000400000000000000" pitchFamily="2" charset="-78"/>
              </a:rPr>
              <a:t> </a:t>
            </a:r>
            <a:r>
              <a:rPr lang="en-US" dirty="0">
                <a:cs typeface="B Zar" panose="00000400000000000000" pitchFamily="2" charset="-78"/>
              </a:rPr>
              <a:t>(unnested) </a:t>
            </a:r>
            <a:r>
              <a:rPr lang="fa-IR" dirty="0">
                <a:cs typeface="B Zar" panose="00000400000000000000" pitchFamily="2" charset="-78"/>
              </a:rPr>
              <a:t>تقسیم داده ها به زیرمجموعه های غیر همپوشان (خوشه ها) است به طوری که هر شی داده دقیقاً در یک زیر مجموعه قرار می گیرد.</a:t>
            </a:r>
          </a:p>
          <a:p>
            <a:pPr algn="just" rtl="1"/>
            <a:r>
              <a:rPr lang="fa-IR" dirty="0">
                <a:cs typeface="B Zar" panose="00000400000000000000" pitchFamily="2" charset="-78"/>
              </a:rPr>
              <a:t>اگر به خوشه‌ها اجازه دهیم که زیرخوشه‌هایی داشته باشند، یک خوشه‌بندی سلسله مراتبی (</a:t>
            </a:r>
            <a:r>
              <a:rPr lang="en-US" dirty="0">
                <a:cs typeface="B Zar" panose="00000400000000000000" pitchFamily="2" charset="-78"/>
              </a:rPr>
              <a:t>hierarchical </a:t>
            </a:r>
            <a:r>
              <a:rPr lang="fa-IR" dirty="0">
                <a:cs typeface="B Zar" panose="00000400000000000000" pitchFamily="2" charset="-78"/>
              </a:rPr>
              <a:t>یا </a:t>
            </a:r>
            <a:r>
              <a:rPr lang="en-US" dirty="0">
                <a:cs typeface="B Zar" panose="00000400000000000000" pitchFamily="2" charset="-78"/>
              </a:rPr>
              <a:t>nested</a:t>
            </a:r>
            <a:r>
              <a:rPr lang="fa-IR" dirty="0">
                <a:cs typeface="B Zar" panose="00000400000000000000" pitchFamily="2" charset="-78"/>
              </a:rPr>
              <a:t>) به دست می‌آوریم که مجموعه‌ای از خوشه‌های تودرتو است که به‌صورت درختی سازمان‌دهی شده‌اند. هر گره (خوشه) در درخت به تعدادی فرزندان (زیره خوشه ها) متصل است. شکل بالا بخش های </a:t>
            </a:r>
            <a:r>
              <a:rPr lang="en-US" dirty="0">
                <a:cs typeface="B Zar" panose="00000400000000000000" pitchFamily="2" charset="-78"/>
              </a:rPr>
              <a:t>c</a:t>
            </a:r>
            <a:r>
              <a:rPr lang="fa-IR" dirty="0">
                <a:cs typeface="B Zar" panose="00000400000000000000" pitchFamily="2" charset="-78"/>
              </a:rPr>
              <a:t> و </a:t>
            </a:r>
            <a:r>
              <a:rPr lang="en-US" dirty="0">
                <a:cs typeface="B Zar" panose="00000400000000000000" pitchFamily="2" charset="-78"/>
              </a:rPr>
              <a:t>d</a:t>
            </a:r>
            <a:r>
              <a:rPr lang="fa-IR" dirty="0">
                <a:cs typeface="B Zar" panose="00000400000000000000" pitchFamily="2" charset="-78"/>
              </a:rPr>
              <a:t> مثال های از این خوشه بندی هستند.</a:t>
            </a:r>
          </a:p>
          <a:p>
            <a:pPr algn="just" rtl="1"/>
            <a:r>
              <a:rPr lang="fa-IR" dirty="0">
                <a:cs typeface="B Zar" panose="00000400000000000000" pitchFamily="2" charset="-78"/>
              </a:rPr>
              <a:t>اگر هر داده تنها بتواند به یک خوشه متعلق باشد به آن خوشه بندی </a:t>
            </a:r>
            <a:r>
              <a:rPr lang="en-US" dirty="0">
                <a:cs typeface="B Zar" panose="00000400000000000000" pitchFamily="2" charset="-78"/>
              </a:rPr>
              <a:t>Exclusive</a:t>
            </a:r>
            <a:r>
              <a:rPr lang="fa-IR" dirty="0">
                <a:cs typeface="B Zar" panose="00000400000000000000" pitchFamily="2" charset="-78"/>
              </a:rPr>
              <a:t> گویند. </a:t>
            </a:r>
          </a:p>
          <a:p>
            <a:pPr algn="just" rtl="1"/>
            <a:r>
              <a:rPr lang="fa-IR" dirty="0">
                <a:cs typeface="B Zar" panose="00000400000000000000" pitchFamily="2" charset="-78"/>
              </a:rPr>
              <a:t>اگر هر داده تنها بتواند همزمان به بیش از یک خوشه متعلق باشد به آن خوشه بندی </a:t>
            </a:r>
            <a:r>
              <a:rPr lang="en-US" dirty="0">
                <a:cs typeface="B Zar" panose="00000400000000000000" pitchFamily="2" charset="-78"/>
              </a:rPr>
              <a:t>Overlapping</a:t>
            </a:r>
            <a:r>
              <a:rPr lang="fa-IR" dirty="0">
                <a:cs typeface="B Zar" panose="00000400000000000000" pitchFamily="2" charset="-78"/>
              </a:rPr>
              <a:t> گویند. مثلاً یک فرد می تواند همزمان </a:t>
            </a:r>
            <a:r>
              <a:rPr lang="fa-IR" dirty="0">
                <a:solidFill>
                  <a:srgbClr val="FF0000"/>
                </a:solidFill>
                <a:cs typeface="B Zar" panose="00000400000000000000" pitchFamily="2" charset="-78"/>
              </a:rPr>
              <a:t>دانشجو</a:t>
            </a:r>
            <a:r>
              <a:rPr lang="fa-IR" dirty="0">
                <a:cs typeface="B Zar" panose="00000400000000000000" pitchFamily="2" charset="-78"/>
              </a:rPr>
              <a:t> و </a:t>
            </a:r>
            <a:r>
              <a:rPr lang="fa-IR" dirty="0">
                <a:solidFill>
                  <a:srgbClr val="FF0000"/>
                </a:solidFill>
                <a:cs typeface="B Zar" panose="00000400000000000000" pitchFamily="2" charset="-78"/>
              </a:rPr>
              <a:t>کارمند دانشگاه </a:t>
            </a:r>
            <a:r>
              <a:rPr lang="fa-IR" dirty="0">
                <a:cs typeface="B Zar" panose="00000400000000000000" pitchFamily="2" charset="-78"/>
              </a:rPr>
              <a:t>باشد.</a:t>
            </a:r>
          </a:p>
          <a:p>
            <a:pPr algn="just" rtl="1"/>
            <a:r>
              <a:rPr lang="fa-IR" dirty="0">
                <a:cs typeface="B Zar" panose="00000400000000000000" pitchFamily="2" charset="-78"/>
              </a:rPr>
              <a:t>اگر عضویت هر داده در یک خوشه با شاخصی با عنوان </a:t>
            </a:r>
            <a:r>
              <a:rPr lang="fa-IR" dirty="0">
                <a:solidFill>
                  <a:srgbClr val="FF0000"/>
                </a:solidFill>
                <a:cs typeface="B Zar" panose="00000400000000000000" pitchFamily="2" charset="-78"/>
              </a:rPr>
              <a:t>میزان تعلق </a:t>
            </a:r>
            <a:r>
              <a:rPr lang="fa-IR" dirty="0">
                <a:cs typeface="B Zar" panose="00000400000000000000" pitchFamily="2" charset="-78"/>
              </a:rPr>
              <a:t>نشان داده شود، به آن خوشه بندی</a:t>
            </a:r>
            <a:r>
              <a:rPr lang="en-US" dirty="0">
                <a:cs typeface="B Zar" panose="00000400000000000000" pitchFamily="2" charset="-78"/>
              </a:rPr>
              <a:t>Fuzzy</a:t>
            </a:r>
            <a:r>
              <a:rPr lang="fa-IR" dirty="0">
                <a:cs typeface="B Zar" panose="00000400000000000000" pitchFamily="2" charset="-78"/>
              </a:rPr>
              <a:t>گویند.</a:t>
            </a:r>
          </a:p>
          <a:p>
            <a:pPr algn="just" rtl="1"/>
            <a:r>
              <a:rPr lang="fa-IR" dirty="0">
                <a:cs typeface="B Zar" panose="00000400000000000000" pitchFamily="2" charset="-78"/>
              </a:rPr>
              <a:t>اگر تمامی داده های در خوشه ها قرار گیرند، خوشه بندی را  </a:t>
            </a:r>
            <a:r>
              <a:rPr lang="en-US" dirty="0">
                <a:cs typeface="B Zar" panose="00000400000000000000" pitchFamily="2" charset="-78"/>
              </a:rPr>
              <a:t>Complete</a:t>
            </a:r>
            <a:r>
              <a:rPr lang="fa-IR" dirty="0">
                <a:cs typeface="B Zar" panose="00000400000000000000" pitchFamily="2" charset="-78"/>
              </a:rPr>
              <a:t> در غیر این صورت </a:t>
            </a:r>
            <a:r>
              <a:rPr lang="en-US" dirty="0">
                <a:cs typeface="B Zar" panose="00000400000000000000" pitchFamily="2" charset="-78"/>
              </a:rPr>
              <a:t>Partial</a:t>
            </a:r>
            <a:r>
              <a:rPr lang="fa-IR" dirty="0">
                <a:cs typeface="B Zar" panose="00000400000000000000" pitchFamily="2" charset="-78"/>
              </a:rPr>
              <a:t> گویند</a:t>
            </a:r>
          </a:p>
          <a:p>
            <a:pPr algn="just" rtl="1"/>
            <a:endParaRPr lang="en-US" dirty="0">
              <a:cs typeface="B Zar" panose="00000400000000000000" pitchFamily="2" charset="-78"/>
            </a:endParaRPr>
          </a:p>
        </p:txBody>
      </p:sp>
    </p:spTree>
    <p:extLst>
      <p:ext uri="{BB962C8B-B14F-4D97-AF65-F5344CB8AC3E}">
        <p14:creationId xmlns:p14="http://schemas.microsoft.com/office/powerpoint/2010/main" val="22100503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67F820-B3F5-A373-791A-EAB8461B311F}"/>
              </a:ext>
            </a:extLst>
          </p:cNvPr>
          <p:cNvSpPr>
            <a:spLocks noGrp="1"/>
          </p:cNvSpPr>
          <p:nvPr>
            <p:ph type="title"/>
          </p:nvPr>
        </p:nvSpPr>
        <p:spPr>
          <a:xfrm>
            <a:off x="838200" y="113333"/>
            <a:ext cx="10515600" cy="430005"/>
          </a:xfrm>
        </p:spPr>
        <p:txBody>
          <a:bodyPr>
            <a:normAutofit fontScale="90000"/>
          </a:bodyPr>
          <a:lstStyle/>
          <a:p>
            <a:pPr algn="ctr" rtl="1"/>
            <a:r>
              <a:rPr lang="fa-IR" dirty="0">
                <a:cs typeface="B Zar" panose="00000400000000000000" pitchFamily="2" charset="-78"/>
              </a:rPr>
              <a:t>انواع خوشه (برای داده های 2 بعدی)</a:t>
            </a:r>
            <a:endParaRPr lang="en-US" dirty="0">
              <a:cs typeface="B Zar" panose="00000400000000000000" pitchFamily="2" charset="-78"/>
            </a:endParaRPr>
          </a:p>
        </p:txBody>
      </p:sp>
      <p:pic>
        <p:nvPicPr>
          <p:cNvPr id="6" name="Picture 5">
            <a:extLst>
              <a:ext uri="{FF2B5EF4-FFF2-40B4-BE49-F238E27FC236}">
                <a16:creationId xmlns:a16="http://schemas.microsoft.com/office/drawing/2014/main" id="{70F51C51-23E8-7E0E-780F-B23CBD8C2566}"/>
              </a:ext>
            </a:extLst>
          </p:cNvPr>
          <p:cNvPicPr>
            <a:picLocks noChangeAspect="1"/>
          </p:cNvPicPr>
          <p:nvPr/>
        </p:nvPicPr>
        <p:blipFill>
          <a:blip r:embed="rId2"/>
          <a:stretch>
            <a:fillRect/>
          </a:stretch>
        </p:blipFill>
        <p:spPr>
          <a:xfrm>
            <a:off x="1855304" y="851805"/>
            <a:ext cx="7288696" cy="3751255"/>
          </a:xfrm>
          <a:prstGeom prst="rect">
            <a:avLst/>
          </a:prstGeom>
        </p:spPr>
      </p:pic>
    </p:spTree>
    <p:extLst>
      <p:ext uri="{BB962C8B-B14F-4D97-AF65-F5344CB8AC3E}">
        <p14:creationId xmlns:p14="http://schemas.microsoft.com/office/powerpoint/2010/main" val="4045823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96BDE-656F-FB26-86A2-E098C3F6DBF1}"/>
              </a:ext>
            </a:extLst>
          </p:cNvPr>
          <p:cNvSpPr>
            <a:spLocks noGrp="1"/>
          </p:cNvSpPr>
          <p:nvPr>
            <p:ph type="title"/>
          </p:nvPr>
        </p:nvSpPr>
        <p:spPr>
          <a:xfrm>
            <a:off x="838200" y="-5930"/>
            <a:ext cx="10515600" cy="509514"/>
          </a:xfrm>
        </p:spPr>
        <p:txBody>
          <a:bodyPr>
            <a:normAutofit fontScale="90000"/>
          </a:bodyPr>
          <a:lstStyle/>
          <a:p>
            <a:pPr algn="ctr" rtl="1"/>
            <a:r>
              <a:rPr lang="fa-IR" dirty="0">
                <a:cs typeface="B Zar" panose="00000400000000000000" pitchFamily="2" charset="-78"/>
              </a:rPr>
              <a:t>سرفصلها</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016CC4F0-B9BF-C090-D235-0C0A79E6044B}"/>
              </a:ext>
            </a:extLst>
          </p:cNvPr>
          <p:cNvSpPr>
            <a:spLocks noGrp="1"/>
          </p:cNvSpPr>
          <p:nvPr>
            <p:ph idx="1"/>
          </p:nvPr>
        </p:nvSpPr>
        <p:spPr>
          <a:xfrm>
            <a:off x="838200" y="596348"/>
            <a:ext cx="10515600" cy="5897216"/>
          </a:xfrm>
        </p:spPr>
        <p:txBody>
          <a:bodyPr>
            <a:noAutofit/>
          </a:bodyPr>
          <a:lstStyle/>
          <a:p>
            <a:pPr algn="just" rtl="1"/>
            <a:r>
              <a:rPr lang="fa-IR" sz="2600" dirty="0">
                <a:cs typeface="B Zar" panose="00000400000000000000" pitchFamily="2" charset="-78"/>
              </a:rPr>
              <a:t>مقدمه: علم داده چیست؟ چالش های انگیزشی خاستگاه آن وظایف علم داده</a:t>
            </a:r>
          </a:p>
          <a:p>
            <a:pPr marL="0" marR="0" algn="just" rtl="1">
              <a:lnSpc>
                <a:spcPct val="107000"/>
              </a:lnSpc>
              <a:spcBef>
                <a:spcPts val="0"/>
              </a:spcBef>
              <a:spcAft>
                <a:spcPts val="800"/>
              </a:spcAft>
            </a:pPr>
            <a:r>
              <a:rPr lang="ar-SA" sz="2600" dirty="0">
                <a:cs typeface="B Zar" panose="00000400000000000000" pitchFamily="2" charset="-78"/>
              </a:rPr>
              <a:t>داده:  انواع داده ها،   ویژگی ها و اندازه گیری،  انواع داده ها</a:t>
            </a:r>
            <a:endParaRPr lang="en-US" sz="2600" dirty="0">
              <a:cs typeface="B Zar" panose="00000400000000000000" pitchFamily="2" charset="-78"/>
            </a:endParaRPr>
          </a:p>
          <a:p>
            <a:pPr marL="914400" lvl="2" algn="just" rtl="1">
              <a:lnSpc>
                <a:spcPct val="107000"/>
              </a:lnSpc>
              <a:spcBef>
                <a:spcPts val="0"/>
              </a:spcBef>
              <a:spcAft>
                <a:spcPts val="800"/>
              </a:spcAft>
            </a:pPr>
            <a:r>
              <a:rPr lang="en-US" sz="2600" dirty="0">
                <a:cs typeface="B Zar" panose="00000400000000000000" pitchFamily="2" charset="-78"/>
              </a:rPr>
              <a:t> </a:t>
            </a:r>
            <a:r>
              <a:rPr lang="ar-SA" sz="2600" dirty="0">
                <a:cs typeface="B Zar" panose="00000400000000000000" pitchFamily="2" charset="-78"/>
              </a:rPr>
              <a:t>کیفیت داده ها:  مسائل مربوط به اندازه گیری و جمع آوری داده ها و  </a:t>
            </a:r>
            <a:r>
              <a:rPr lang="fa-IR" sz="2600" dirty="0">
                <a:cs typeface="B Zar" panose="00000400000000000000" pitchFamily="2" charset="-78"/>
              </a:rPr>
              <a:t>غیره</a:t>
            </a:r>
            <a:endParaRPr lang="en-US" sz="2600" dirty="0">
              <a:cs typeface="B Zar" panose="00000400000000000000" pitchFamily="2" charset="-78"/>
            </a:endParaRPr>
          </a:p>
          <a:p>
            <a:pPr marL="914400" lvl="2" algn="just" rtl="1">
              <a:lnSpc>
                <a:spcPct val="107000"/>
              </a:lnSpc>
              <a:spcBef>
                <a:spcPts val="0"/>
              </a:spcBef>
              <a:spcAft>
                <a:spcPts val="800"/>
              </a:spcAft>
            </a:pPr>
            <a:r>
              <a:rPr lang="ar-SA" sz="2600" dirty="0">
                <a:cs typeface="B Zar" panose="00000400000000000000" pitchFamily="2" charset="-78"/>
              </a:rPr>
              <a:t> پیش پردازش داده ها: </a:t>
            </a:r>
            <a:endParaRPr lang="fa-IR" sz="2600" dirty="0">
              <a:cs typeface="B Zar" panose="00000400000000000000" pitchFamily="2" charset="-78"/>
            </a:endParaRPr>
          </a:p>
          <a:p>
            <a:pPr marL="914400" lvl="2" algn="just" rtl="1">
              <a:lnSpc>
                <a:spcPct val="107000"/>
              </a:lnSpc>
              <a:spcBef>
                <a:spcPts val="0"/>
              </a:spcBef>
              <a:spcAft>
                <a:spcPts val="800"/>
              </a:spcAft>
            </a:pPr>
            <a:r>
              <a:rPr lang="ar-SA" sz="2600" dirty="0">
                <a:cs typeface="B Zar" panose="00000400000000000000" pitchFamily="2" charset="-78"/>
              </a:rPr>
              <a:t>معیارهای تشابه و عدم تشابه: </a:t>
            </a:r>
            <a:endParaRPr lang="fa-IR" sz="2600" dirty="0">
              <a:cs typeface="B Zar" panose="00000400000000000000" pitchFamily="2" charset="-78"/>
            </a:endParaRPr>
          </a:p>
          <a:p>
            <a:pPr marL="457200" lvl="1" algn="just" rtl="1">
              <a:lnSpc>
                <a:spcPct val="107000"/>
              </a:lnSpc>
              <a:spcBef>
                <a:spcPts val="0"/>
              </a:spcBef>
              <a:spcAft>
                <a:spcPts val="800"/>
              </a:spcAft>
            </a:pPr>
            <a:r>
              <a:rPr lang="fa-IR" sz="3000" dirty="0">
                <a:cs typeface="B Zar" panose="00000400000000000000" pitchFamily="2" charset="-78"/>
              </a:rPr>
              <a:t>آشنایی با چهار وظیفه اصلی علم داده:</a:t>
            </a:r>
          </a:p>
          <a:p>
            <a:pPr marL="457200" lvl="1" algn="r" rtl="1">
              <a:lnSpc>
                <a:spcPct val="107000"/>
              </a:lnSpc>
              <a:spcBef>
                <a:spcPts val="0"/>
              </a:spcBef>
              <a:spcAft>
                <a:spcPts val="800"/>
              </a:spcAft>
            </a:pPr>
            <a:r>
              <a:rPr lang="ar-SA" sz="2200" dirty="0">
                <a:cs typeface="B Zar" panose="00000400000000000000" pitchFamily="2" charset="-78"/>
              </a:rPr>
              <a:t>طبقه بندی: مفاهیم و تکنیک های اساسی</a:t>
            </a:r>
            <a:r>
              <a:rPr lang="fa-IR" sz="2200" dirty="0">
                <a:cs typeface="B Zar" panose="00000400000000000000" pitchFamily="2" charset="-78"/>
              </a:rPr>
              <a:t>،</a:t>
            </a:r>
            <a:r>
              <a:rPr lang="ar-SA" sz="2200" dirty="0">
                <a:cs typeface="B Zar" panose="00000400000000000000" pitchFamily="2" charset="-78"/>
              </a:rPr>
              <a:t> چارچوب کلی برای طبقه بندی، طبقه بندی درخت تصمیم، یک الگوریتم اساسی برای ساخت </a:t>
            </a:r>
            <a:r>
              <a:rPr lang="ar-SA" sz="2200" dirty="0">
                <a:solidFill>
                  <a:srgbClr val="FF0000"/>
                </a:solidFill>
                <a:cs typeface="B Zar" panose="00000400000000000000" pitchFamily="2" charset="-78"/>
              </a:rPr>
              <a:t>درخت تصمیم، </a:t>
            </a:r>
            <a:r>
              <a:rPr lang="fa-IR" sz="2200" dirty="0">
                <a:solidFill>
                  <a:srgbClr val="FF0000"/>
                </a:solidFill>
                <a:cs typeface="B Zar" panose="00000400000000000000" pitchFamily="2" charset="-78"/>
              </a:rPr>
              <a:t>تحلیل پیوند</a:t>
            </a:r>
          </a:p>
          <a:p>
            <a:pPr marL="457200" lvl="1" algn="r" rtl="1">
              <a:lnSpc>
                <a:spcPct val="107000"/>
              </a:lnSpc>
              <a:spcBef>
                <a:spcPts val="0"/>
              </a:spcBef>
              <a:spcAft>
                <a:spcPts val="800"/>
              </a:spcAft>
            </a:pPr>
            <a:r>
              <a:rPr lang="ar-SA" dirty="0">
                <a:cs typeface="B Zar" panose="00000400000000000000" pitchFamily="2" charset="-78"/>
              </a:rPr>
              <a:t>تحلیل خوشه ای</a:t>
            </a:r>
            <a:endParaRPr lang="fa-IR" dirty="0">
              <a:cs typeface="B Zar" panose="00000400000000000000" pitchFamily="2" charset="-78"/>
            </a:endParaRPr>
          </a:p>
          <a:p>
            <a:pPr marL="457200" lvl="1" algn="r" rtl="1">
              <a:lnSpc>
                <a:spcPct val="107000"/>
              </a:lnSpc>
              <a:spcBef>
                <a:spcPts val="0"/>
              </a:spcBef>
              <a:spcAft>
                <a:spcPts val="800"/>
              </a:spcAft>
            </a:pPr>
            <a:r>
              <a:rPr lang="fa-IR" dirty="0">
                <a:cs typeface="B Zar" panose="00000400000000000000" pitchFamily="2" charset="-78"/>
              </a:rPr>
              <a:t>تحلیل پیوند</a:t>
            </a:r>
            <a:endParaRPr lang="en-US" dirty="0">
              <a:cs typeface="B Zar" panose="00000400000000000000" pitchFamily="2" charset="-78"/>
            </a:endParaRPr>
          </a:p>
          <a:p>
            <a:pPr marL="457200" lvl="1" algn="r" rtl="1">
              <a:lnSpc>
                <a:spcPct val="107000"/>
              </a:lnSpc>
              <a:spcBef>
                <a:spcPts val="0"/>
              </a:spcBef>
              <a:spcAft>
                <a:spcPts val="800"/>
              </a:spcAft>
            </a:pPr>
            <a:r>
              <a:rPr lang="fa-IR" dirty="0">
                <a:cs typeface="B Zar" panose="00000400000000000000" pitchFamily="2" charset="-78"/>
              </a:rPr>
              <a:t>تشخیص ناهنجاری</a:t>
            </a:r>
            <a:endParaRPr lang="fa-IR" sz="1800" dirty="0">
              <a:solidFill>
                <a:srgbClr val="FF0000"/>
              </a:solidFill>
              <a:cs typeface="B Zar" panose="00000400000000000000" pitchFamily="2" charset="-78"/>
            </a:endParaRPr>
          </a:p>
        </p:txBody>
      </p:sp>
    </p:spTree>
    <p:extLst>
      <p:ext uri="{BB962C8B-B14F-4D97-AF65-F5344CB8AC3E}">
        <p14:creationId xmlns:p14="http://schemas.microsoft.com/office/powerpoint/2010/main" val="1266621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D4FE-0911-639D-628F-465D23A29E42}"/>
              </a:ext>
            </a:extLst>
          </p:cNvPr>
          <p:cNvSpPr>
            <a:spLocks noGrp="1"/>
          </p:cNvSpPr>
          <p:nvPr>
            <p:ph type="title"/>
          </p:nvPr>
        </p:nvSpPr>
        <p:spPr/>
        <p:txBody>
          <a:bodyPr/>
          <a:lstStyle/>
          <a:p>
            <a:pPr algn="ctr" rtl="1"/>
            <a:r>
              <a:rPr lang="fa-IR" dirty="0">
                <a:cs typeface="B Zar" panose="00000400000000000000" pitchFamily="2" charset="-78"/>
              </a:rPr>
              <a:t>میان رشته ای(</a:t>
            </a:r>
            <a:r>
              <a:rPr lang="en-US" dirty="0"/>
              <a:t>Multidisciplinary</a:t>
            </a:r>
            <a:r>
              <a:rPr lang="fa-IR" dirty="0"/>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404D0E24-5B92-6B50-F483-DC24A4373463}"/>
              </a:ext>
            </a:extLst>
          </p:cNvPr>
          <p:cNvSpPr>
            <a:spLocks noGrp="1"/>
          </p:cNvSpPr>
          <p:nvPr>
            <p:ph idx="1"/>
          </p:nvPr>
        </p:nvSpPr>
        <p:spPr/>
        <p:txBody>
          <a:bodyPr/>
          <a:lstStyle/>
          <a:p>
            <a:pPr algn="r" rtl="1"/>
            <a:r>
              <a:rPr lang="fa-IR" dirty="0">
                <a:cs typeface="B Zar" panose="00000400000000000000" pitchFamily="2" charset="-78"/>
              </a:rPr>
              <a:t>داده کاوی از طیف گسترده ای از علوم مانند آمار، یادگیری ماشین، هوش مصنوعی و مدیریت پایگاه داده استخراج می شود.</a:t>
            </a:r>
          </a:p>
          <a:p>
            <a:pPr algn="r" rtl="1"/>
            <a:r>
              <a:rPr lang="fa-IR" dirty="0">
                <a:cs typeface="B Zar" panose="00000400000000000000" pitchFamily="2" charset="-78"/>
              </a:rPr>
              <a:t> این رویکرد میان رشته‌ای، داده‌کاوی‌ها را قادر می‌سازد تا از تکنیک‌ها و ابزارهای مختلفی برای رسیدگی به چالش‌های مختلف تحلیل داده‌ها به طور موثر استفاده کنند.</a:t>
            </a:r>
            <a:endParaRPr lang="en-US" dirty="0">
              <a:cs typeface="B Zar" panose="00000400000000000000" pitchFamily="2" charset="-78"/>
            </a:endParaRPr>
          </a:p>
        </p:txBody>
      </p:sp>
    </p:spTree>
    <p:extLst>
      <p:ext uri="{BB962C8B-B14F-4D97-AF65-F5344CB8AC3E}">
        <p14:creationId xmlns:p14="http://schemas.microsoft.com/office/powerpoint/2010/main" val="26315079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2422F5-5542-5E31-AC8A-8339D73E1E7A}"/>
              </a:ext>
            </a:extLst>
          </p:cNvPr>
          <p:cNvPicPr>
            <a:picLocks noChangeAspect="1"/>
          </p:cNvPicPr>
          <p:nvPr/>
        </p:nvPicPr>
        <p:blipFill>
          <a:blip r:embed="rId2"/>
          <a:stretch>
            <a:fillRect/>
          </a:stretch>
        </p:blipFill>
        <p:spPr>
          <a:xfrm>
            <a:off x="2208314" y="4850296"/>
            <a:ext cx="7775371" cy="865533"/>
          </a:xfrm>
          <a:prstGeom prst="rect">
            <a:avLst/>
          </a:prstGeom>
        </p:spPr>
      </p:pic>
      <p:pic>
        <p:nvPicPr>
          <p:cNvPr id="9" name="Picture 8">
            <a:extLst>
              <a:ext uri="{FF2B5EF4-FFF2-40B4-BE49-F238E27FC236}">
                <a16:creationId xmlns:a16="http://schemas.microsoft.com/office/drawing/2014/main" id="{6E24D398-08CC-46FE-B8F7-DA62996DB1B5}"/>
              </a:ext>
            </a:extLst>
          </p:cNvPr>
          <p:cNvPicPr>
            <a:picLocks noChangeAspect="1"/>
          </p:cNvPicPr>
          <p:nvPr/>
        </p:nvPicPr>
        <p:blipFill>
          <a:blip r:embed="rId3"/>
          <a:stretch>
            <a:fillRect/>
          </a:stretch>
        </p:blipFill>
        <p:spPr>
          <a:xfrm>
            <a:off x="2709861" y="625129"/>
            <a:ext cx="6772275" cy="3990975"/>
          </a:xfrm>
          <a:prstGeom prst="rect">
            <a:avLst/>
          </a:prstGeom>
        </p:spPr>
      </p:pic>
    </p:spTree>
    <p:extLst>
      <p:ext uri="{BB962C8B-B14F-4D97-AF65-F5344CB8AC3E}">
        <p14:creationId xmlns:p14="http://schemas.microsoft.com/office/powerpoint/2010/main" val="1348662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52938-6672-D505-3348-C94549457FAE}"/>
              </a:ext>
            </a:extLst>
          </p:cNvPr>
          <p:cNvPicPr>
            <a:picLocks noChangeAspect="1"/>
          </p:cNvPicPr>
          <p:nvPr/>
        </p:nvPicPr>
        <p:blipFill>
          <a:blip r:embed="rId2"/>
          <a:stretch>
            <a:fillRect/>
          </a:stretch>
        </p:blipFill>
        <p:spPr>
          <a:xfrm>
            <a:off x="1762537" y="1616765"/>
            <a:ext cx="8150087" cy="4331947"/>
          </a:xfrm>
          <a:prstGeom prst="rect">
            <a:avLst/>
          </a:prstGeom>
        </p:spPr>
      </p:pic>
      <p:pic>
        <p:nvPicPr>
          <p:cNvPr id="7" name="Picture 6">
            <a:extLst>
              <a:ext uri="{FF2B5EF4-FFF2-40B4-BE49-F238E27FC236}">
                <a16:creationId xmlns:a16="http://schemas.microsoft.com/office/drawing/2014/main" id="{D2D94D30-648D-596F-200C-2DD79952378B}"/>
              </a:ext>
            </a:extLst>
          </p:cNvPr>
          <p:cNvPicPr>
            <a:picLocks noChangeAspect="1"/>
          </p:cNvPicPr>
          <p:nvPr/>
        </p:nvPicPr>
        <p:blipFill>
          <a:blip r:embed="rId3"/>
          <a:stretch>
            <a:fillRect/>
          </a:stretch>
        </p:blipFill>
        <p:spPr>
          <a:xfrm>
            <a:off x="394801" y="5963479"/>
            <a:ext cx="11402397" cy="768626"/>
          </a:xfrm>
          <a:prstGeom prst="rect">
            <a:avLst/>
          </a:prstGeom>
        </p:spPr>
      </p:pic>
      <p:sp>
        <p:nvSpPr>
          <p:cNvPr id="8" name="TextBox 7">
            <a:extLst>
              <a:ext uri="{FF2B5EF4-FFF2-40B4-BE49-F238E27FC236}">
                <a16:creationId xmlns:a16="http://schemas.microsoft.com/office/drawing/2014/main" id="{58DBB376-514B-B794-3B55-DC4E43E3BF06}"/>
              </a:ext>
            </a:extLst>
          </p:cNvPr>
          <p:cNvSpPr txBox="1"/>
          <p:nvPr/>
        </p:nvSpPr>
        <p:spPr>
          <a:xfrm>
            <a:off x="874643" y="357809"/>
            <a:ext cx="10402957" cy="954107"/>
          </a:xfrm>
          <a:prstGeom prst="rect">
            <a:avLst/>
          </a:prstGeom>
          <a:noFill/>
        </p:spPr>
        <p:txBody>
          <a:bodyPr wrap="square" rtlCol="0">
            <a:spAutoFit/>
          </a:bodyPr>
          <a:lstStyle/>
          <a:p>
            <a:pPr algn="just" rtl="1"/>
            <a:r>
              <a:rPr lang="fa-IR" sz="2800" dirty="0">
                <a:cs typeface="B Zar" panose="00000400000000000000" pitchFamily="2" charset="-78"/>
              </a:rPr>
              <a:t>اگر داده ها به صورت نمودار نمایش داده شوند، جایی که گره ها اشیاء هستند و پیوندها نشان دهنده اتصالات بین اشیا هستند، </a:t>
            </a:r>
            <a:r>
              <a:rPr lang="fa-IR" sz="2800" dirty="0">
                <a:solidFill>
                  <a:srgbClr val="FF0000"/>
                </a:solidFill>
                <a:cs typeface="B Zar" panose="00000400000000000000" pitchFamily="2" charset="-78"/>
              </a:rPr>
              <a:t>یک خوشه می تواند به عنوان یک جزء متصل </a:t>
            </a:r>
            <a:r>
              <a:rPr lang="fa-IR" sz="2800" dirty="0">
                <a:cs typeface="B Zar" panose="00000400000000000000" pitchFamily="2" charset="-78"/>
              </a:rPr>
              <a:t>تعریف شود.</a:t>
            </a:r>
            <a:endParaRPr lang="en-US" sz="2800" dirty="0">
              <a:cs typeface="B Zar" panose="00000400000000000000" pitchFamily="2" charset="-78"/>
            </a:endParaRPr>
          </a:p>
        </p:txBody>
      </p:sp>
    </p:spTree>
    <p:extLst>
      <p:ext uri="{BB962C8B-B14F-4D97-AF65-F5344CB8AC3E}">
        <p14:creationId xmlns:p14="http://schemas.microsoft.com/office/powerpoint/2010/main" val="39091572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6A6545-16D8-3C51-C3B9-708779E21807}"/>
              </a:ext>
            </a:extLst>
          </p:cNvPr>
          <p:cNvPicPr>
            <a:picLocks noChangeAspect="1"/>
          </p:cNvPicPr>
          <p:nvPr/>
        </p:nvPicPr>
        <p:blipFill>
          <a:blip r:embed="rId2"/>
          <a:stretch>
            <a:fillRect/>
          </a:stretch>
        </p:blipFill>
        <p:spPr>
          <a:xfrm>
            <a:off x="2160105" y="1232452"/>
            <a:ext cx="8269356" cy="5361288"/>
          </a:xfrm>
          <a:prstGeom prst="rect">
            <a:avLst/>
          </a:prstGeom>
        </p:spPr>
      </p:pic>
      <p:sp>
        <p:nvSpPr>
          <p:cNvPr id="6" name="TextBox 5">
            <a:extLst>
              <a:ext uri="{FF2B5EF4-FFF2-40B4-BE49-F238E27FC236}">
                <a16:creationId xmlns:a16="http://schemas.microsoft.com/office/drawing/2014/main" id="{992BD85B-FE9E-B29E-C939-51C9D446A4B1}"/>
              </a:ext>
            </a:extLst>
          </p:cNvPr>
          <p:cNvSpPr txBox="1"/>
          <p:nvPr/>
        </p:nvSpPr>
        <p:spPr>
          <a:xfrm>
            <a:off x="874643" y="357809"/>
            <a:ext cx="10402957" cy="523220"/>
          </a:xfrm>
          <a:prstGeom prst="rect">
            <a:avLst/>
          </a:prstGeom>
          <a:noFill/>
        </p:spPr>
        <p:txBody>
          <a:bodyPr wrap="square" rtlCol="0">
            <a:spAutoFit/>
          </a:bodyPr>
          <a:lstStyle/>
          <a:p>
            <a:pPr algn="ctr" rtl="1"/>
            <a:r>
              <a:rPr lang="fa-IR" sz="2800" dirty="0">
                <a:cs typeface="B Zar" panose="00000400000000000000" pitchFamily="2" charset="-78"/>
              </a:rPr>
              <a:t>خوشه ناحیه متراکمی از اجسام است که توسط ناحیه ای با چگالی کم احاطه شده است.</a:t>
            </a:r>
            <a:endParaRPr lang="en-US" sz="2800" dirty="0">
              <a:cs typeface="B Zar" panose="00000400000000000000" pitchFamily="2" charset="-78"/>
            </a:endParaRPr>
          </a:p>
        </p:txBody>
      </p:sp>
    </p:spTree>
    <p:extLst>
      <p:ext uri="{BB962C8B-B14F-4D97-AF65-F5344CB8AC3E}">
        <p14:creationId xmlns:p14="http://schemas.microsoft.com/office/powerpoint/2010/main" val="269269081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B9573E-1E93-1051-FC9C-31CEA98317E1}"/>
              </a:ext>
            </a:extLst>
          </p:cNvPr>
          <p:cNvPicPr>
            <a:picLocks noChangeAspect="1"/>
          </p:cNvPicPr>
          <p:nvPr/>
        </p:nvPicPr>
        <p:blipFill>
          <a:blip r:embed="rId2"/>
          <a:stretch>
            <a:fillRect/>
          </a:stretch>
        </p:blipFill>
        <p:spPr>
          <a:xfrm>
            <a:off x="887050" y="2080591"/>
            <a:ext cx="10284533" cy="3624884"/>
          </a:xfrm>
          <a:prstGeom prst="rect">
            <a:avLst/>
          </a:prstGeom>
        </p:spPr>
      </p:pic>
      <p:pic>
        <p:nvPicPr>
          <p:cNvPr id="7" name="Picture 6">
            <a:extLst>
              <a:ext uri="{FF2B5EF4-FFF2-40B4-BE49-F238E27FC236}">
                <a16:creationId xmlns:a16="http://schemas.microsoft.com/office/drawing/2014/main" id="{425A9CD6-0380-F830-BB98-7C6DDF1F95CA}"/>
              </a:ext>
            </a:extLst>
          </p:cNvPr>
          <p:cNvPicPr>
            <a:picLocks noChangeAspect="1"/>
          </p:cNvPicPr>
          <p:nvPr/>
        </p:nvPicPr>
        <p:blipFill>
          <a:blip r:embed="rId3"/>
          <a:stretch>
            <a:fillRect/>
          </a:stretch>
        </p:blipFill>
        <p:spPr>
          <a:xfrm>
            <a:off x="1495120" y="5923718"/>
            <a:ext cx="9201760" cy="733208"/>
          </a:xfrm>
          <a:prstGeom prst="rect">
            <a:avLst/>
          </a:prstGeom>
        </p:spPr>
      </p:pic>
      <p:sp>
        <p:nvSpPr>
          <p:cNvPr id="8" name="TextBox 7">
            <a:extLst>
              <a:ext uri="{FF2B5EF4-FFF2-40B4-BE49-F238E27FC236}">
                <a16:creationId xmlns:a16="http://schemas.microsoft.com/office/drawing/2014/main" id="{3118F23D-96BE-FA25-0AFA-0114E7D8E18D}"/>
              </a:ext>
            </a:extLst>
          </p:cNvPr>
          <p:cNvSpPr txBox="1"/>
          <p:nvPr/>
        </p:nvSpPr>
        <p:spPr>
          <a:xfrm>
            <a:off x="728870" y="357809"/>
            <a:ext cx="11118573" cy="954107"/>
          </a:xfrm>
          <a:prstGeom prst="rect">
            <a:avLst/>
          </a:prstGeom>
          <a:noFill/>
        </p:spPr>
        <p:txBody>
          <a:bodyPr wrap="square" rtlCol="0">
            <a:spAutoFit/>
          </a:bodyPr>
          <a:lstStyle/>
          <a:p>
            <a:pPr algn="ctr" rtl="1"/>
            <a:r>
              <a:rPr lang="fa-IR" sz="2800" dirty="0">
                <a:cs typeface="B Zar" panose="00000400000000000000" pitchFamily="2" charset="-78"/>
              </a:rPr>
              <a:t>می توانیم یک خوشه را به عنوان مجموعه ای از اشیاء تعریف کنیم که برخی از ویژگی ها را به اشتراک می گذارند. این تعریف تمام تعاریف قبلی یک خوشه را در بر می گیرد..</a:t>
            </a:r>
            <a:endParaRPr lang="en-US" sz="2800" dirty="0">
              <a:cs typeface="B Zar" panose="00000400000000000000" pitchFamily="2" charset="-78"/>
            </a:endParaRPr>
          </a:p>
        </p:txBody>
      </p:sp>
    </p:spTree>
    <p:extLst>
      <p:ext uri="{BB962C8B-B14F-4D97-AF65-F5344CB8AC3E}">
        <p14:creationId xmlns:p14="http://schemas.microsoft.com/office/powerpoint/2010/main" val="153740275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FA31-20B8-D254-D423-5E5D01AAF639}"/>
              </a:ext>
            </a:extLst>
          </p:cNvPr>
          <p:cNvSpPr>
            <a:spLocks noGrp="1"/>
          </p:cNvSpPr>
          <p:nvPr>
            <p:ph type="title"/>
          </p:nvPr>
        </p:nvSpPr>
        <p:spPr>
          <a:xfrm>
            <a:off x="930965" y="100082"/>
            <a:ext cx="10515600" cy="456510"/>
          </a:xfrm>
        </p:spPr>
        <p:txBody>
          <a:bodyPr>
            <a:normAutofit fontScale="90000"/>
          </a:bodyPr>
          <a:lstStyle/>
          <a:p>
            <a:pPr algn="ctr" rtl="1"/>
            <a:r>
              <a:rPr lang="fa-IR" dirty="0">
                <a:cs typeface="B Zar" panose="00000400000000000000" pitchFamily="2" charset="-78"/>
              </a:rPr>
              <a:t>الگوریتم های معرف خوشه بندی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DFC39349-4727-1434-62F2-6A1624536F84}"/>
              </a:ext>
            </a:extLst>
          </p:cNvPr>
          <p:cNvSpPr>
            <a:spLocks noGrp="1"/>
          </p:cNvSpPr>
          <p:nvPr>
            <p:ph idx="1"/>
          </p:nvPr>
        </p:nvSpPr>
        <p:spPr>
          <a:xfrm>
            <a:off x="838200" y="689113"/>
            <a:ext cx="10515600" cy="5487850"/>
          </a:xfrm>
        </p:spPr>
        <p:txBody>
          <a:bodyPr/>
          <a:lstStyle/>
          <a:p>
            <a:pPr algn="just" rtl="1"/>
            <a:r>
              <a:rPr lang="en-US" dirty="0">
                <a:cs typeface="B Zar" panose="00000400000000000000" pitchFamily="2" charset="-78"/>
              </a:rPr>
              <a:t>K-means</a:t>
            </a:r>
            <a:r>
              <a:rPr lang="fa-IR" dirty="0">
                <a:cs typeface="B Zar" panose="00000400000000000000" pitchFamily="2" charset="-78"/>
              </a:rPr>
              <a:t>. این یک تکنیک خوشه‌بندی </a:t>
            </a:r>
            <a:r>
              <a:rPr lang="en-US" dirty="0">
                <a:cs typeface="B Zar" panose="00000400000000000000" pitchFamily="2" charset="-78"/>
              </a:rPr>
              <a:t>partitional</a:t>
            </a:r>
            <a:r>
              <a:rPr lang="fa-IR" dirty="0">
                <a:cs typeface="B Zar" panose="00000400000000000000" pitchFamily="2" charset="-78"/>
              </a:rPr>
              <a:t> مبتنی بر </a:t>
            </a:r>
            <a:r>
              <a:rPr lang="en-US" dirty="0">
                <a:cs typeface="B Zar" panose="00000400000000000000" pitchFamily="2" charset="-78"/>
              </a:rPr>
              <a:t>prototype-based</a:t>
            </a:r>
            <a:r>
              <a:rPr lang="fa-IR" dirty="0">
                <a:cs typeface="B Zar" panose="00000400000000000000" pitchFamily="2" charset="-78"/>
              </a:rPr>
              <a:t> است که تلاش می‌کند تعداد خوشه‌های مشخص شده توسط کاربر (</a:t>
            </a:r>
            <a:r>
              <a:rPr lang="en-US" dirty="0">
                <a:cs typeface="B Zar" panose="00000400000000000000" pitchFamily="2" charset="-78"/>
              </a:rPr>
              <a:t>k</a:t>
            </a:r>
            <a:r>
              <a:rPr lang="fa-IR" dirty="0">
                <a:cs typeface="B Zar" panose="00000400000000000000" pitchFamily="2" charset="-78"/>
              </a:rPr>
              <a:t>) را پیدا کند که توسط مرکز آنها نشان داده می‌شوند.</a:t>
            </a:r>
          </a:p>
          <a:p>
            <a:pPr algn="just" rtl="1"/>
            <a:r>
              <a:rPr lang="en-US" dirty="0">
                <a:cs typeface="B Zar" panose="00000400000000000000" pitchFamily="2" charset="-78"/>
              </a:rPr>
              <a:t>Agglomerative Hierarchical Clustering</a:t>
            </a:r>
            <a:r>
              <a:rPr lang="fa-IR" dirty="0">
                <a:cs typeface="B Zar" panose="00000400000000000000" pitchFamily="2" charset="-78"/>
              </a:rPr>
              <a:t>: این رویکرد خوشه‌بندی به مجموعه‌ای از تکنیک‌های خوشه‌بندی نزدیک به هم اشاره دارد، که خوشه بندی سلسله مراتبی را انجام می دهد. بدین گونه که یک خوشه مجزا را در نزدیک‌ترین خوشه ترکیب می کند و تا زمانی که یک خوشه واحد و فراگیر باقی بماند، یک خوشه‌بندی سلسله مراتبی ایجاد می‌کند.</a:t>
            </a:r>
          </a:p>
          <a:p>
            <a:pPr algn="just" rtl="1"/>
            <a:endParaRPr lang="fa-IR" dirty="0">
              <a:cs typeface="B Zar" panose="00000400000000000000" pitchFamily="2" charset="-78"/>
            </a:endParaRPr>
          </a:p>
          <a:p>
            <a:pPr algn="just" rtl="1"/>
            <a:r>
              <a:rPr lang="en-US" dirty="0">
                <a:cs typeface="B Zar" panose="00000400000000000000" pitchFamily="2" charset="-78"/>
              </a:rPr>
              <a:t>DBSCAN</a:t>
            </a:r>
            <a:r>
              <a:rPr lang="fa-IR" dirty="0">
                <a:cs typeface="B Zar" panose="00000400000000000000" pitchFamily="2" charset="-78"/>
              </a:rPr>
              <a:t>: یک الگوریتم خوشه بندی مبتنی بر چگالی است،که در آن تعداد خوشه ها به طور خودکار توسط الگوریتم تعیین می شود. نقاط در مناطق کم تراکم به عنوان نویز طبقه بندی و حذف می شوند. بنابراین، </a:t>
            </a:r>
            <a:r>
              <a:rPr lang="en-US" dirty="0">
                <a:cs typeface="B Zar" panose="00000400000000000000" pitchFamily="2" charset="-78"/>
              </a:rPr>
              <a:t>DBSCAN </a:t>
            </a:r>
            <a:r>
              <a:rPr lang="fa-IR" dirty="0">
                <a:cs typeface="B Zar" panose="00000400000000000000" pitchFamily="2" charset="-78"/>
              </a:rPr>
              <a:t>یک خوشه بندی کامل ایجاد نمی کند.</a:t>
            </a:r>
            <a:endParaRPr lang="en-US" dirty="0">
              <a:cs typeface="B Zar" panose="00000400000000000000" pitchFamily="2" charset="-78"/>
            </a:endParaRPr>
          </a:p>
        </p:txBody>
      </p:sp>
    </p:spTree>
    <p:extLst>
      <p:ext uri="{BB962C8B-B14F-4D97-AF65-F5344CB8AC3E}">
        <p14:creationId xmlns:p14="http://schemas.microsoft.com/office/powerpoint/2010/main" val="427887238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232D-BD39-F7FF-5B7E-7FB09555D648}"/>
              </a:ext>
            </a:extLst>
          </p:cNvPr>
          <p:cNvSpPr>
            <a:spLocks noGrp="1"/>
          </p:cNvSpPr>
          <p:nvPr>
            <p:ph type="title"/>
          </p:nvPr>
        </p:nvSpPr>
        <p:spPr>
          <a:xfrm>
            <a:off x="838200" y="365126"/>
            <a:ext cx="10515600" cy="642040"/>
          </a:xfrm>
        </p:spPr>
        <p:txBody>
          <a:bodyPr>
            <a:normAutofit/>
          </a:bodyPr>
          <a:lstStyle/>
          <a:p>
            <a:pPr algn="ctr"/>
            <a:r>
              <a:rPr lang="en-US" sz="4000" b="1" i="0" u="none" strike="noStrike" baseline="0" dirty="0">
                <a:latin typeface="CMBX12"/>
              </a:rPr>
              <a:t>K-means</a:t>
            </a:r>
            <a:endParaRPr lang="en-US" sz="4000" dirty="0"/>
          </a:p>
        </p:txBody>
      </p:sp>
      <p:sp>
        <p:nvSpPr>
          <p:cNvPr id="3" name="Content Placeholder 2">
            <a:extLst>
              <a:ext uri="{FF2B5EF4-FFF2-40B4-BE49-F238E27FC236}">
                <a16:creationId xmlns:a16="http://schemas.microsoft.com/office/drawing/2014/main" id="{272D407C-D870-E7A6-B35A-8E93AE110447}"/>
              </a:ext>
            </a:extLst>
          </p:cNvPr>
          <p:cNvSpPr>
            <a:spLocks noGrp="1"/>
          </p:cNvSpPr>
          <p:nvPr>
            <p:ph idx="1"/>
          </p:nvPr>
        </p:nvSpPr>
        <p:spPr>
          <a:xfrm>
            <a:off x="838200" y="1152939"/>
            <a:ext cx="10515600" cy="2276061"/>
          </a:xfrm>
        </p:spPr>
        <p:txBody>
          <a:bodyPr>
            <a:normAutofit/>
          </a:bodyPr>
          <a:lstStyle/>
          <a:p>
            <a:pPr algn="r" rtl="1"/>
            <a:r>
              <a:rPr lang="en-US" dirty="0">
                <a:latin typeface="CMR10"/>
                <a:cs typeface="B Zar" panose="00000400000000000000" pitchFamily="2" charset="-78"/>
              </a:rPr>
              <a:t>K-means</a:t>
            </a:r>
            <a:r>
              <a:rPr lang="fa-IR" dirty="0">
                <a:latin typeface="CMR10"/>
                <a:cs typeface="B Zar" panose="00000400000000000000" pitchFamily="2" charset="-78"/>
              </a:rPr>
              <a:t>: خوشه بندی بر اساس مرکز (میانگین) هر خوشه تعیین می شود</a:t>
            </a:r>
          </a:p>
          <a:p>
            <a:pPr algn="r" rtl="1"/>
            <a:endParaRPr lang="fa-IR" dirty="0">
              <a:latin typeface="CMR10"/>
              <a:cs typeface="B Zar" panose="00000400000000000000" pitchFamily="2" charset="-78"/>
            </a:endParaRPr>
          </a:p>
          <a:p>
            <a:pPr algn="r" rtl="1"/>
            <a:endParaRPr lang="fa-IR" dirty="0">
              <a:latin typeface="CMR10"/>
              <a:cs typeface="B Zar" panose="00000400000000000000" pitchFamily="2" charset="-78"/>
            </a:endParaRPr>
          </a:p>
          <a:p>
            <a:pPr algn="r" rtl="1"/>
            <a:r>
              <a:rPr lang="en-US" b="0" i="0" u="none" strike="noStrike" baseline="0" dirty="0">
                <a:latin typeface="CMR10"/>
                <a:cs typeface="B Zar" panose="00000400000000000000" pitchFamily="2" charset="-78"/>
              </a:rPr>
              <a:t>K-medoid</a:t>
            </a:r>
            <a:r>
              <a:rPr lang="fa-IR" b="0" i="0" u="none" strike="noStrike" baseline="0" dirty="0">
                <a:latin typeface="CMR10"/>
                <a:cs typeface="B Zar" panose="00000400000000000000" pitchFamily="2" charset="-78"/>
              </a:rPr>
              <a:t>: </a:t>
            </a:r>
            <a:r>
              <a:rPr lang="fa-IR" dirty="0">
                <a:latin typeface="CMR10"/>
                <a:cs typeface="B Zar" panose="00000400000000000000" pitchFamily="2" charset="-78"/>
              </a:rPr>
              <a:t>خوشه بندی بر اساس بیشترین فراوانی (نما یا مد) هر خوشه تعیین می شود</a:t>
            </a:r>
          </a:p>
          <a:p>
            <a:pPr algn="r" rtl="1"/>
            <a:endParaRPr lang="en-US" dirty="0">
              <a:cs typeface="B Zar" panose="00000400000000000000" pitchFamily="2" charset="-78"/>
            </a:endParaRPr>
          </a:p>
        </p:txBody>
      </p:sp>
    </p:spTree>
    <p:extLst>
      <p:ext uri="{BB962C8B-B14F-4D97-AF65-F5344CB8AC3E}">
        <p14:creationId xmlns:p14="http://schemas.microsoft.com/office/powerpoint/2010/main" val="19790364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8716C1-5232-4171-C4E2-136F519E12D5}"/>
              </a:ext>
            </a:extLst>
          </p:cNvPr>
          <p:cNvPicPr>
            <a:picLocks noChangeAspect="1"/>
          </p:cNvPicPr>
          <p:nvPr/>
        </p:nvPicPr>
        <p:blipFill>
          <a:blip r:embed="rId2"/>
          <a:stretch>
            <a:fillRect/>
          </a:stretch>
        </p:blipFill>
        <p:spPr>
          <a:xfrm>
            <a:off x="576469" y="209756"/>
            <a:ext cx="10515600" cy="2334662"/>
          </a:xfrm>
          <a:prstGeom prst="rect">
            <a:avLst/>
          </a:prstGeom>
        </p:spPr>
      </p:pic>
      <p:pic>
        <p:nvPicPr>
          <p:cNvPr id="8" name="Picture 7">
            <a:extLst>
              <a:ext uri="{FF2B5EF4-FFF2-40B4-BE49-F238E27FC236}">
                <a16:creationId xmlns:a16="http://schemas.microsoft.com/office/drawing/2014/main" id="{FB07616E-BC46-A41A-BBDF-81356129A692}"/>
              </a:ext>
            </a:extLst>
          </p:cNvPr>
          <p:cNvPicPr>
            <a:picLocks noChangeAspect="1"/>
          </p:cNvPicPr>
          <p:nvPr/>
        </p:nvPicPr>
        <p:blipFill>
          <a:blip r:embed="rId3"/>
          <a:stretch>
            <a:fillRect/>
          </a:stretch>
        </p:blipFill>
        <p:spPr>
          <a:xfrm>
            <a:off x="765312" y="2760198"/>
            <a:ext cx="10137913" cy="4097802"/>
          </a:xfrm>
          <a:prstGeom prst="rect">
            <a:avLst/>
          </a:prstGeom>
        </p:spPr>
      </p:pic>
    </p:spTree>
    <p:extLst>
      <p:ext uri="{BB962C8B-B14F-4D97-AF65-F5344CB8AC3E}">
        <p14:creationId xmlns:p14="http://schemas.microsoft.com/office/powerpoint/2010/main" val="296138163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E049-C929-D6F9-D02F-257FB7CE7D38}"/>
              </a:ext>
            </a:extLst>
          </p:cNvPr>
          <p:cNvSpPr>
            <a:spLocks noGrp="1"/>
          </p:cNvSpPr>
          <p:nvPr>
            <p:ph type="title"/>
          </p:nvPr>
        </p:nvSpPr>
        <p:spPr/>
        <p:txBody>
          <a:bodyPr>
            <a:normAutofit/>
          </a:bodyPr>
          <a:lstStyle/>
          <a:p>
            <a:pPr algn="ctr"/>
            <a:r>
              <a:rPr lang="en-US" sz="4000" b="1" i="0" u="none" strike="noStrike" baseline="0" dirty="0">
                <a:latin typeface="CMBX10"/>
                <a:cs typeface="B Zar" panose="00000400000000000000" pitchFamily="2" charset="-78"/>
              </a:rPr>
              <a:t>K-means++ </a:t>
            </a:r>
            <a:r>
              <a:rPr lang="fa-IR" sz="4000" b="0" i="0" u="none" strike="noStrike" baseline="0" dirty="0">
                <a:latin typeface="CMR10"/>
                <a:cs typeface="B Zar" panose="00000400000000000000" pitchFamily="2" charset="-78"/>
              </a:rPr>
              <a:t>الگوریتم</a:t>
            </a:r>
            <a:endParaRPr lang="en-US" sz="4000" dirty="0">
              <a:cs typeface="B Zar" panose="00000400000000000000" pitchFamily="2" charset="-78"/>
            </a:endParaRPr>
          </a:p>
        </p:txBody>
      </p:sp>
      <p:pic>
        <p:nvPicPr>
          <p:cNvPr id="5" name="Picture 4">
            <a:extLst>
              <a:ext uri="{FF2B5EF4-FFF2-40B4-BE49-F238E27FC236}">
                <a16:creationId xmlns:a16="http://schemas.microsoft.com/office/drawing/2014/main" id="{327E4750-558A-DF4A-7346-15DFFBAC6944}"/>
              </a:ext>
            </a:extLst>
          </p:cNvPr>
          <p:cNvPicPr>
            <a:picLocks noChangeAspect="1"/>
          </p:cNvPicPr>
          <p:nvPr/>
        </p:nvPicPr>
        <p:blipFill>
          <a:blip r:embed="rId2"/>
          <a:stretch>
            <a:fillRect/>
          </a:stretch>
        </p:blipFill>
        <p:spPr>
          <a:xfrm>
            <a:off x="860575" y="2080591"/>
            <a:ext cx="10493225" cy="3339548"/>
          </a:xfrm>
          <a:prstGeom prst="rect">
            <a:avLst/>
          </a:prstGeom>
        </p:spPr>
      </p:pic>
    </p:spTree>
    <p:extLst>
      <p:ext uri="{BB962C8B-B14F-4D97-AF65-F5344CB8AC3E}">
        <p14:creationId xmlns:p14="http://schemas.microsoft.com/office/powerpoint/2010/main" val="8837735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E390B2-6CAE-FAF0-3F58-A4961E725B00}"/>
              </a:ext>
            </a:extLst>
          </p:cNvPr>
          <p:cNvSpPr>
            <a:spLocks noGrp="1"/>
          </p:cNvSpPr>
          <p:nvPr>
            <p:ph type="title"/>
          </p:nvPr>
        </p:nvSpPr>
        <p:spPr>
          <a:xfrm>
            <a:off x="838199" y="59773"/>
            <a:ext cx="10515600" cy="416753"/>
          </a:xfrm>
        </p:spPr>
        <p:txBody>
          <a:bodyPr>
            <a:normAutofit fontScale="90000"/>
          </a:bodyPr>
          <a:lstStyle/>
          <a:p>
            <a:pPr algn="ctr"/>
            <a:r>
              <a:rPr lang="en-US" sz="4000" dirty="0">
                <a:latin typeface="CMR10"/>
                <a:cs typeface="B Zar" panose="00000400000000000000" pitchFamily="2" charset="-78"/>
              </a:rPr>
              <a:t>Bisecting K-means</a:t>
            </a:r>
            <a:r>
              <a:rPr lang="fa-IR" sz="4000" dirty="0">
                <a:latin typeface="CMR10"/>
                <a:cs typeface="B Zar" panose="00000400000000000000" pitchFamily="2" charset="-78"/>
              </a:rPr>
              <a:t>الگوریتم</a:t>
            </a:r>
            <a:endParaRPr lang="en-US" sz="4000" dirty="0">
              <a:latin typeface="CMR10"/>
              <a:cs typeface="B Zar" panose="00000400000000000000" pitchFamily="2" charset="-78"/>
            </a:endParaRPr>
          </a:p>
        </p:txBody>
      </p:sp>
      <p:pic>
        <p:nvPicPr>
          <p:cNvPr id="6" name="Picture 5">
            <a:extLst>
              <a:ext uri="{FF2B5EF4-FFF2-40B4-BE49-F238E27FC236}">
                <a16:creationId xmlns:a16="http://schemas.microsoft.com/office/drawing/2014/main" id="{8362EE80-CC4E-540C-6EE7-BD1D18CDDB13}"/>
              </a:ext>
            </a:extLst>
          </p:cNvPr>
          <p:cNvPicPr>
            <a:picLocks noChangeAspect="1"/>
          </p:cNvPicPr>
          <p:nvPr/>
        </p:nvPicPr>
        <p:blipFill>
          <a:blip r:embed="rId2"/>
          <a:stretch>
            <a:fillRect/>
          </a:stretch>
        </p:blipFill>
        <p:spPr>
          <a:xfrm>
            <a:off x="437322" y="465025"/>
            <a:ext cx="11171582" cy="6124825"/>
          </a:xfrm>
          <a:prstGeom prst="rect">
            <a:avLst/>
          </a:prstGeom>
        </p:spPr>
      </p:pic>
    </p:spTree>
    <p:extLst>
      <p:ext uri="{BB962C8B-B14F-4D97-AF65-F5344CB8AC3E}">
        <p14:creationId xmlns:p14="http://schemas.microsoft.com/office/powerpoint/2010/main" val="14792298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AFAA-FA5B-73E7-A4AF-5C95172D0D7F}"/>
              </a:ext>
            </a:extLst>
          </p:cNvPr>
          <p:cNvSpPr>
            <a:spLocks noGrp="1"/>
          </p:cNvSpPr>
          <p:nvPr>
            <p:ph type="title"/>
          </p:nvPr>
        </p:nvSpPr>
        <p:spPr/>
        <p:txBody>
          <a:bodyPr>
            <a:normAutofit/>
          </a:bodyPr>
          <a:lstStyle/>
          <a:p>
            <a:pPr algn="ctr" rtl="1"/>
            <a:r>
              <a:rPr lang="fa-IR" sz="4000" dirty="0">
                <a:cs typeface="B Zar" panose="00000400000000000000" pitchFamily="2" charset="-78"/>
              </a:rPr>
              <a:t>تشخیص ناهنجاری </a:t>
            </a:r>
            <a:r>
              <a:rPr lang="en-US" sz="4000" b="1" i="0" u="none" strike="noStrike" baseline="0">
                <a:latin typeface="Helvetica-Bold"/>
              </a:rPr>
              <a:t>Anomaly Detection</a:t>
            </a:r>
            <a:endParaRPr lang="en-US" sz="4000" dirty="0"/>
          </a:p>
        </p:txBody>
      </p:sp>
      <p:sp>
        <p:nvSpPr>
          <p:cNvPr id="3" name="Content Placeholder 2">
            <a:extLst>
              <a:ext uri="{FF2B5EF4-FFF2-40B4-BE49-F238E27FC236}">
                <a16:creationId xmlns:a16="http://schemas.microsoft.com/office/drawing/2014/main" id="{3355459B-4902-D220-9970-74989B60BB12}"/>
              </a:ext>
            </a:extLst>
          </p:cNvPr>
          <p:cNvSpPr>
            <a:spLocks noGrp="1"/>
          </p:cNvSpPr>
          <p:nvPr>
            <p:ph idx="1"/>
          </p:nvPr>
        </p:nvSpPr>
        <p:spPr/>
        <p:txBody>
          <a:bodyPr>
            <a:normAutofit/>
          </a:bodyPr>
          <a:lstStyle/>
          <a:p>
            <a:pPr algn="just" rtl="1"/>
            <a:r>
              <a:rPr lang="fa-IR" dirty="0">
                <a:cs typeface="B Zar" panose="00000400000000000000" pitchFamily="2" charset="-78"/>
              </a:rPr>
              <a:t>در تشخیص ناهنجاری، هدف یافتن داده های است که با الگوها یا رفتار عادی مطابقت ندارند.</a:t>
            </a:r>
          </a:p>
          <a:p>
            <a:pPr algn="just" rtl="1"/>
            <a:r>
              <a:rPr lang="fa-IR" dirty="0">
                <a:cs typeface="B Zar" panose="00000400000000000000" pitchFamily="2" charset="-78"/>
              </a:rPr>
              <a:t> اغلب، داده های غیرعادی به عنوان نقاط پرت شناخته می شوند، زیرا در نمودار پراکنش داده ها، آنها از سایر نقاط داده دورتر هستند. </a:t>
            </a:r>
          </a:p>
          <a:p>
            <a:pPr algn="just" rtl="1"/>
            <a:r>
              <a:rPr lang="fa-IR" dirty="0">
                <a:cs typeface="B Zar" panose="00000400000000000000" pitchFamily="2" charset="-78"/>
              </a:rPr>
              <a:t>تشخیص ناهنجاری به عنوان تشخیص انحراف نیز شناخته می شود، زیرا داده های غیرعادی دارای مقادیر مشخصه ای هستند که به طور قابل توجهی از مقادیر مشخصه مورد انتظار یا معمولی منحرف می شوند،</a:t>
            </a:r>
          </a:p>
          <a:p>
            <a:pPr algn="just" rtl="1"/>
            <a:r>
              <a:rPr lang="fa-IR" dirty="0">
                <a:cs typeface="B Zar" panose="00000400000000000000" pitchFamily="2" charset="-78"/>
              </a:rPr>
              <a:t>یا به عنوان استخراج استثنایی، زیرا ناهنجاری ها به نوعی استثنایی هستند. </a:t>
            </a:r>
          </a:p>
          <a:p>
            <a:pPr algn="just" rtl="1"/>
            <a:endParaRPr lang="en-US" dirty="0">
              <a:cs typeface="B Zar" panose="00000400000000000000" pitchFamily="2" charset="-78"/>
            </a:endParaRPr>
          </a:p>
        </p:txBody>
      </p:sp>
    </p:spTree>
    <p:extLst>
      <p:ext uri="{BB962C8B-B14F-4D97-AF65-F5344CB8AC3E}">
        <p14:creationId xmlns:p14="http://schemas.microsoft.com/office/powerpoint/2010/main" val="380775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7EE2-A58E-2739-BCE9-FBEE2AFA7BB6}"/>
              </a:ext>
            </a:extLst>
          </p:cNvPr>
          <p:cNvSpPr>
            <a:spLocks noGrp="1"/>
          </p:cNvSpPr>
          <p:nvPr>
            <p:ph type="title"/>
          </p:nvPr>
        </p:nvSpPr>
        <p:spPr/>
        <p:txBody>
          <a:bodyPr/>
          <a:lstStyle/>
          <a:p>
            <a:pPr algn="ctr" rtl="1"/>
            <a:r>
              <a:rPr lang="fa-IR" dirty="0">
                <a:cs typeface="B Zar" panose="00000400000000000000" pitchFamily="2" charset="-78"/>
              </a:rPr>
              <a:t>رویکردهای اکتشافی(</a:t>
            </a:r>
            <a:r>
              <a:rPr lang="en-US" dirty="0"/>
              <a:t>Exploratory</a:t>
            </a:r>
            <a:r>
              <a:rPr lang="fa-IR" dirty="0"/>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B47429B3-0CCB-6F19-3BD9-F3D4F80533A8}"/>
              </a:ext>
            </a:extLst>
          </p:cNvPr>
          <p:cNvSpPr>
            <a:spLocks noGrp="1"/>
          </p:cNvSpPr>
          <p:nvPr>
            <p:ph idx="1"/>
          </p:nvPr>
        </p:nvSpPr>
        <p:spPr/>
        <p:txBody>
          <a:bodyPr/>
          <a:lstStyle/>
          <a:p>
            <a:pPr algn="r" rtl="1"/>
            <a:r>
              <a:rPr lang="fa-IR" dirty="0">
                <a:cs typeface="B Zar" panose="00000400000000000000" pitchFamily="2" charset="-78"/>
              </a:rPr>
              <a:t>برخلاف روش‌های سنتی تحلیل داده‌ها، که ممکن است بر تأیید فرضیه‌های از پیش تعیین‌شده تمرکز کنند، </a:t>
            </a:r>
          </a:p>
          <a:p>
            <a:pPr algn="r" rtl="1"/>
            <a:r>
              <a:rPr lang="fa-IR" dirty="0">
                <a:cs typeface="B Zar" panose="00000400000000000000" pitchFamily="2" charset="-78"/>
              </a:rPr>
              <a:t>داده‌کاوی یک رویکرد اکتشافی را تشویق می‌کند. </a:t>
            </a:r>
          </a:p>
          <a:p>
            <a:pPr algn="r" rtl="1"/>
            <a:r>
              <a:rPr lang="fa-IR" dirty="0">
                <a:cs typeface="B Zar" panose="00000400000000000000" pitchFamily="2" charset="-78"/>
              </a:rPr>
              <a:t>تحلیلگران می‌توانند با داده‌ها تعامل داشته باشند، سؤالات باز مطرح کنند و الگوها و روابط پیش‌بینی نشده را کشف کنند.</a:t>
            </a:r>
          </a:p>
          <a:p>
            <a:pPr algn="r" rtl="1"/>
            <a:r>
              <a:rPr lang="fa-IR" dirty="0">
                <a:cs typeface="B Zar" panose="00000400000000000000" pitchFamily="2" charset="-78"/>
              </a:rPr>
              <a:t>این کاوش با ذهن باز، اغلب به آشکار شدن بینش هایی منجر می شود که در غیر این صورت ممکن بود پنهان بماند.</a:t>
            </a:r>
            <a:endParaRPr lang="en-US" dirty="0">
              <a:cs typeface="B Zar" panose="00000400000000000000" pitchFamily="2" charset="-78"/>
            </a:endParaRPr>
          </a:p>
        </p:txBody>
      </p:sp>
    </p:spTree>
    <p:extLst>
      <p:ext uri="{BB962C8B-B14F-4D97-AF65-F5344CB8AC3E}">
        <p14:creationId xmlns:p14="http://schemas.microsoft.com/office/powerpoint/2010/main" val="30074045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9F39-B39F-8117-AC41-8F2DA20F4521}"/>
              </a:ext>
            </a:extLst>
          </p:cNvPr>
          <p:cNvSpPr>
            <a:spLocks noGrp="1"/>
          </p:cNvSpPr>
          <p:nvPr>
            <p:ph type="title"/>
          </p:nvPr>
        </p:nvSpPr>
        <p:spPr>
          <a:xfrm>
            <a:off x="838200" y="131762"/>
            <a:ext cx="10515600" cy="549275"/>
          </a:xfrm>
        </p:spPr>
        <p:txBody>
          <a:bodyPr>
            <a:normAutofit fontScale="90000"/>
          </a:bodyPr>
          <a:lstStyle/>
          <a:p>
            <a:pPr algn="ctr" rtl="1"/>
            <a:r>
              <a:rPr lang="fa-IR" dirty="0">
                <a:cs typeface="B Zar" panose="00000400000000000000" pitchFamily="2" charset="-78"/>
              </a:rPr>
              <a:t>مثال‌های از کاربرد تشخیص ناهنجاری‌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F79DDF14-C10B-04DE-8628-23C724D1FC89}"/>
              </a:ext>
            </a:extLst>
          </p:cNvPr>
          <p:cNvSpPr>
            <a:spLocks noGrp="1"/>
          </p:cNvSpPr>
          <p:nvPr>
            <p:ph idx="1"/>
          </p:nvPr>
        </p:nvSpPr>
        <p:spPr>
          <a:xfrm>
            <a:off x="838200" y="681036"/>
            <a:ext cx="10515600" cy="6045201"/>
          </a:xfrm>
        </p:spPr>
        <p:txBody>
          <a:bodyPr>
            <a:normAutofit/>
          </a:bodyPr>
          <a:lstStyle/>
          <a:p>
            <a:pPr algn="just" rtl="1"/>
            <a:r>
              <a:rPr lang="fa-IR" b="1" dirty="0">
                <a:cs typeface="B Zar" panose="00000400000000000000" pitchFamily="2" charset="-78"/>
              </a:rPr>
              <a:t>تشخیص تقلب: </a:t>
            </a:r>
            <a:r>
              <a:rPr lang="fa-IR" dirty="0">
                <a:cs typeface="B Zar" panose="00000400000000000000" pitchFamily="2" charset="-78"/>
              </a:rPr>
              <a:t>رفتار خرید شخصی که کارت اعتباری را می دزدد اغلب با رفتار مالک اصلی متفاوت است. </a:t>
            </a:r>
          </a:p>
          <a:p>
            <a:pPr lvl="1" algn="just" rtl="1"/>
            <a:r>
              <a:rPr lang="fa-IR" sz="2800" dirty="0">
                <a:cs typeface="B Zar" panose="00000400000000000000" pitchFamily="2" charset="-78"/>
              </a:rPr>
              <a:t>شرکت‌های کارت اعتباری سعی می‌کنند با جستجوی الگوهای خریدی که مشخصه سرقت هستند یا با مشاهده تغییر نسبت به رفتار معمول، سرقت را شناسایی کنند. </a:t>
            </a:r>
          </a:p>
          <a:p>
            <a:pPr lvl="1" algn="just" rtl="1"/>
            <a:r>
              <a:rPr lang="fa-IR" sz="2800" dirty="0">
                <a:cs typeface="B Zar" panose="00000400000000000000" pitchFamily="2" charset="-78"/>
              </a:rPr>
              <a:t>رویکردهای مشابه در بسیاری از حوزه‌ها مانند کشف تقلب در ادعای بیمه و تجارت داخلی مرتبط هستند.</a:t>
            </a:r>
          </a:p>
          <a:p>
            <a:pPr algn="just" rtl="1"/>
            <a:r>
              <a:rPr lang="fa-IR" b="1" dirty="0">
                <a:cs typeface="B Zar" panose="00000400000000000000" pitchFamily="2" charset="-78"/>
              </a:rPr>
              <a:t>تشخیص نفوذ</a:t>
            </a:r>
            <a:r>
              <a:rPr lang="fa-IR" dirty="0">
                <a:cs typeface="B Zar" panose="00000400000000000000" pitchFamily="2" charset="-78"/>
              </a:rPr>
              <a:t>: حملات به سیستم های و شبکه های کامپیوتری امری عادی است. در حالی که </a:t>
            </a:r>
          </a:p>
          <a:p>
            <a:pPr lvl="1" algn="just" rtl="1"/>
            <a:r>
              <a:rPr lang="fa-IR" sz="2800" dirty="0">
                <a:cs typeface="B Zar" panose="00000400000000000000" pitchFamily="2" charset="-78"/>
              </a:rPr>
              <a:t>برخی از این حملات، مانند حملاتی که برای از کار انداختن یا از کار انداختن رایانه‌ها و شبکه‌ها طراحی شده‌اند، آشکار هستند، </a:t>
            </a:r>
          </a:p>
          <a:p>
            <a:pPr lvl="1" algn="just" rtl="1"/>
            <a:r>
              <a:rPr lang="fa-IR" sz="2800" dirty="0">
                <a:cs typeface="B Zar" panose="00000400000000000000" pitchFamily="2" charset="-78"/>
              </a:rPr>
              <a:t>سایر حملات، مانند حملاتی که برای جمع‌آوری مخفیانه اطلاعات طراحی شده‌اند، دشوار است.</a:t>
            </a:r>
          </a:p>
          <a:p>
            <a:pPr lvl="1" algn="just" rtl="1"/>
            <a:r>
              <a:rPr lang="fa-IR" sz="2800" dirty="0">
                <a:cs typeface="B Zar" panose="00000400000000000000" pitchFamily="2" charset="-78"/>
              </a:rPr>
              <a:t> بسیاری از این نفوذها را فقط می توان با نظارت سیستم ها و شبکه ها برای رفتار غیرعادی تشخیص داد.</a:t>
            </a:r>
            <a:endParaRPr lang="en-US" sz="2800" dirty="0">
              <a:cs typeface="B Zar" panose="00000400000000000000" pitchFamily="2" charset="-78"/>
            </a:endParaRPr>
          </a:p>
        </p:txBody>
      </p:sp>
    </p:spTree>
    <p:extLst>
      <p:ext uri="{BB962C8B-B14F-4D97-AF65-F5344CB8AC3E}">
        <p14:creationId xmlns:p14="http://schemas.microsoft.com/office/powerpoint/2010/main" val="22491019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032EB-50EC-E5B0-16AA-B195F0CEDEBE}"/>
              </a:ext>
            </a:extLst>
          </p:cNvPr>
          <p:cNvSpPr>
            <a:spLocks noGrp="1"/>
          </p:cNvSpPr>
          <p:nvPr>
            <p:ph idx="1"/>
          </p:nvPr>
        </p:nvSpPr>
        <p:spPr>
          <a:xfrm>
            <a:off x="838200" y="681036"/>
            <a:ext cx="10515600" cy="6176963"/>
          </a:xfrm>
        </p:spPr>
        <p:txBody>
          <a:bodyPr>
            <a:noAutofit/>
          </a:bodyPr>
          <a:lstStyle/>
          <a:p>
            <a:pPr algn="just" rtl="1"/>
            <a:r>
              <a:rPr lang="fa-IR" sz="2600" b="1" dirty="0">
                <a:cs typeface="B Zar" panose="00000400000000000000" pitchFamily="2" charset="-78"/>
              </a:rPr>
              <a:t>اختلالات اکوسیستم</a:t>
            </a:r>
            <a:r>
              <a:rPr lang="fa-IR" sz="2600" dirty="0">
                <a:cs typeface="B Zar" panose="00000400000000000000" pitchFamily="2" charset="-78"/>
              </a:rPr>
              <a:t>: اکوسیستم زمین در چند دهه اخیر به دلایل طبیعی یا انسانی تغییرات سریعی را تجربه کرده است. </a:t>
            </a:r>
          </a:p>
          <a:p>
            <a:pPr lvl="1" algn="just" rtl="1"/>
            <a:r>
              <a:rPr lang="fa-IR" sz="2600" dirty="0">
                <a:cs typeface="B Zar" panose="00000400000000000000" pitchFamily="2" charset="-78"/>
              </a:rPr>
              <a:t>این شامل افزایش تمایل به رویدادهای شدید، مانند امواج گرما، خشکسالی، و سیل است که تأثیر زیادی بر محیط زیست دارند. </a:t>
            </a:r>
          </a:p>
          <a:p>
            <a:pPr lvl="1" algn="just" rtl="1"/>
            <a:r>
              <a:rPr lang="fa-IR" sz="2600" dirty="0">
                <a:cs typeface="B Zar" panose="00000400000000000000" pitchFamily="2" charset="-78"/>
              </a:rPr>
              <a:t>شناسایی چنین رویدادهای شدید از ضبط‌های حسگر و تصاویر ماهواره‌ای برای درک منشأ و رفتار آنها و همچنین برای ابداع سیاست‌های سازگاری پایدار مهم است.</a:t>
            </a:r>
          </a:p>
          <a:p>
            <a:pPr algn="just" rtl="1"/>
            <a:r>
              <a:rPr lang="fa-IR" sz="2600" b="1" dirty="0">
                <a:cs typeface="B Zar" panose="00000400000000000000" pitchFamily="2" charset="-78"/>
              </a:rPr>
              <a:t>پزشکی و سلامت عمومی</a:t>
            </a:r>
            <a:r>
              <a:rPr lang="fa-IR" sz="2600" dirty="0">
                <a:cs typeface="B Zar" panose="00000400000000000000" pitchFamily="2" charset="-78"/>
              </a:rPr>
              <a:t>: برای یک بیمار خاص، علائم غیرمعمول یا نتایج آزمایش، مانند اسکن غیرعادی </a:t>
            </a:r>
            <a:r>
              <a:rPr lang="en-US" sz="2600" dirty="0">
                <a:cs typeface="B Zar" panose="00000400000000000000" pitchFamily="2" charset="-78"/>
              </a:rPr>
              <a:t>MRI، </a:t>
            </a:r>
            <a:r>
              <a:rPr lang="fa-IR" sz="2600" dirty="0">
                <a:cs typeface="B Zar" panose="00000400000000000000" pitchFamily="2" charset="-78"/>
              </a:rPr>
              <a:t>ممکن است نشان دهنده مشکلات بالقوه سلامتی باشد. </a:t>
            </a:r>
          </a:p>
          <a:p>
            <a:pPr lvl="1" algn="just" rtl="1"/>
            <a:r>
              <a:rPr lang="fa-IR" sz="2600" dirty="0">
                <a:cs typeface="B Zar" panose="00000400000000000000" pitchFamily="2" charset="-78"/>
              </a:rPr>
              <a:t>با این حال، غیرعادی بودن یک نتیجه آزمایش خاص ممکن است به بسیاری از ویژگی های دیگر بیمار مانند سن، جنس و ساختار ژنتیکی بستگی داشته باشد. </a:t>
            </a:r>
          </a:p>
          <a:p>
            <a:pPr lvl="1" algn="just" rtl="1"/>
            <a:r>
              <a:rPr lang="fa-IR" sz="2600" dirty="0">
                <a:cs typeface="B Zar" panose="00000400000000000000" pitchFamily="2" charset="-78"/>
              </a:rPr>
              <a:t>علاوه بر این، دسته‌بندی یک نتیجه به عنوان غیرعادی، هزینه‌های زیادی را به همراه دارد - آزمایش‌های اضافی غیر ضروری در صورت سالم بودن بیمار و آسیب احتمالی برای بیمار اگر بیماری تشخیص داده نشده و درمان نشود. </a:t>
            </a:r>
          </a:p>
          <a:p>
            <a:pPr lvl="1" algn="just" rtl="1"/>
            <a:r>
              <a:rPr lang="fa-IR" sz="2600" dirty="0">
                <a:cs typeface="B Zar" panose="00000400000000000000" pitchFamily="2" charset="-78"/>
              </a:rPr>
              <a:t>تشخیص شیوع بیماری های نوظهور مانند آنفولانزای </a:t>
            </a:r>
            <a:r>
              <a:rPr lang="en-US" sz="2600" dirty="0">
                <a:cs typeface="B Zar" panose="00000400000000000000" pitchFamily="2" charset="-78"/>
              </a:rPr>
              <a:t>H1N1 </a:t>
            </a:r>
            <a:r>
              <a:rPr lang="fa-IR" sz="2600" dirty="0">
                <a:cs typeface="B Zar" panose="00000400000000000000" pitchFamily="2" charset="-78"/>
              </a:rPr>
              <a:t>یا </a:t>
            </a:r>
            <a:r>
              <a:rPr lang="en-US" sz="2600" dirty="0">
                <a:cs typeface="B Zar" panose="00000400000000000000" pitchFamily="2" charset="-78"/>
              </a:rPr>
              <a:t>SARS </a:t>
            </a:r>
            <a:r>
              <a:rPr lang="fa-IR" sz="2600" dirty="0">
                <a:cs typeface="B Zar" panose="00000400000000000000" pitchFamily="2" charset="-78"/>
              </a:rPr>
              <a:t>که منجر به نتایج آزمایش غیرعادی و هشداردهنده در یک سری از بیماران می شود نیز برای نظارت بر گسترش بیماری ها و انجام اقدامات پیشگیرانه مهم است.</a:t>
            </a:r>
            <a:endParaRPr lang="en-US" sz="2600" dirty="0">
              <a:cs typeface="B Zar" panose="00000400000000000000" pitchFamily="2" charset="-78"/>
            </a:endParaRPr>
          </a:p>
        </p:txBody>
      </p:sp>
      <p:sp>
        <p:nvSpPr>
          <p:cNvPr id="4" name="Title 1">
            <a:extLst>
              <a:ext uri="{FF2B5EF4-FFF2-40B4-BE49-F238E27FC236}">
                <a16:creationId xmlns:a16="http://schemas.microsoft.com/office/drawing/2014/main" id="{ED9851B7-2994-BE48-1D4A-82FFFC277521}"/>
              </a:ext>
            </a:extLst>
          </p:cNvPr>
          <p:cNvSpPr>
            <a:spLocks noGrp="1"/>
          </p:cNvSpPr>
          <p:nvPr>
            <p:ph type="title"/>
          </p:nvPr>
        </p:nvSpPr>
        <p:spPr>
          <a:xfrm>
            <a:off x="838200" y="131762"/>
            <a:ext cx="10515600" cy="549275"/>
          </a:xfrm>
        </p:spPr>
        <p:txBody>
          <a:bodyPr>
            <a:normAutofit fontScale="90000"/>
          </a:bodyPr>
          <a:lstStyle/>
          <a:p>
            <a:pPr algn="ctr" rtl="1"/>
            <a:r>
              <a:rPr lang="fa-IR" dirty="0">
                <a:cs typeface="B Zar" panose="00000400000000000000" pitchFamily="2" charset="-78"/>
              </a:rPr>
              <a:t>مثال‌های از کاربرد تشخیص ناهنجاری‌</a:t>
            </a:r>
            <a:endParaRPr lang="en-US" dirty="0">
              <a:cs typeface="B Zar" panose="00000400000000000000" pitchFamily="2" charset="-78"/>
            </a:endParaRPr>
          </a:p>
        </p:txBody>
      </p:sp>
    </p:spTree>
    <p:extLst>
      <p:ext uri="{BB962C8B-B14F-4D97-AF65-F5344CB8AC3E}">
        <p14:creationId xmlns:p14="http://schemas.microsoft.com/office/powerpoint/2010/main" val="35992391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032EB-50EC-E5B0-16AA-B195F0CEDEBE}"/>
              </a:ext>
            </a:extLst>
          </p:cNvPr>
          <p:cNvSpPr>
            <a:spLocks noGrp="1"/>
          </p:cNvSpPr>
          <p:nvPr>
            <p:ph idx="1"/>
          </p:nvPr>
        </p:nvSpPr>
        <p:spPr>
          <a:xfrm>
            <a:off x="838200" y="1230312"/>
            <a:ext cx="10515600" cy="5495926"/>
          </a:xfrm>
        </p:spPr>
        <p:txBody>
          <a:bodyPr>
            <a:normAutofit/>
          </a:bodyPr>
          <a:lstStyle/>
          <a:p>
            <a:pPr algn="just" rtl="1"/>
            <a:r>
              <a:rPr lang="fa-IR" b="1" dirty="0">
                <a:cs typeface="B Zar" panose="00000400000000000000" pitchFamily="2" charset="-78"/>
              </a:rPr>
              <a:t>ایمنی هوانوردی</a:t>
            </a:r>
            <a:r>
              <a:rPr lang="fa-IR" dirty="0">
                <a:cs typeface="B Zar" panose="00000400000000000000" pitchFamily="2" charset="-78"/>
              </a:rPr>
              <a:t>: از آنجایی که هواپیماها سیستم‌های بسیار پیچیده و پویا هستند، به دلیل عوامل مکانیکی، محیطی یا انسانی، مستعد حوادث با عواقب شدید هستند. </a:t>
            </a:r>
          </a:p>
          <a:p>
            <a:pPr lvl="1" algn="just" rtl="1"/>
            <a:r>
              <a:rPr lang="fa-IR" sz="2800" dirty="0">
                <a:cs typeface="B Zar" panose="00000400000000000000" pitchFamily="2" charset="-78"/>
              </a:rPr>
              <a:t>برای نظارت بر وقوع چنین ناهنجاری‌هایی، اکثر هواپیماهای تجاری به تعداد زیادی سنسور برای اندازه‌گیری پارامترهای مختلف پرواز مانند اطلاعات سیستم کنترل، سیستم‌های هوایی و پیشرانه و اقدامات خلبان مجهز هستند. </a:t>
            </a:r>
          </a:p>
          <a:p>
            <a:pPr lvl="1" algn="just" rtl="1"/>
            <a:r>
              <a:rPr lang="fa-IR" sz="2800" dirty="0">
                <a:cs typeface="B Zar" panose="00000400000000000000" pitchFamily="2" charset="-78"/>
              </a:rPr>
              <a:t>شناسایی رویدادهای غیرعادی در این ضبط‌های حسگر (به عنوان مثال، یک توالی غیرعادی از اقدامات خلبان یا یک قطعه هواپیما که عملکرد غیرعادی دارد) می‌تواند به جلوگیری از سوانح هواپیما و ارتقای ایمنی هوانوردی کمک کند.</a:t>
            </a:r>
            <a:endParaRPr lang="en-US" sz="2800" dirty="0">
              <a:cs typeface="B Zar" panose="00000400000000000000" pitchFamily="2" charset="-78"/>
            </a:endParaRPr>
          </a:p>
        </p:txBody>
      </p:sp>
      <p:sp>
        <p:nvSpPr>
          <p:cNvPr id="4" name="Title 1">
            <a:extLst>
              <a:ext uri="{FF2B5EF4-FFF2-40B4-BE49-F238E27FC236}">
                <a16:creationId xmlns:a16="http://schemas.microsoft.com/office/drawing/2014/main" id="{ED9851B7-2994-BE48-1D4A-82FFFC277521}"/>
              </a:ext>
            </a:extLst>
          </p:cNvPr>
          <p:cNvSpPr>
            <a:spLocks noGrp="1"/>
          </p:cNvSpPr>
          <p:nvPr>
            <p:ph type="title"/>
          </p:nvPr>
        </p:nvSpPr>
        <p:spPr>
          <a:xfrm>
            <a:off x="838200" y="131762"/>
            <a:ext cx="10515600" cy="549275"/>
          </a:xfrm>
        </p:spPr>
        <p:txBody>
          <a:bodyPr>
            <a:normAutofit fontScale="90000"/>
          </a:bodyPr>
          <a:lstStyle/>
          <a:p>
            <a:pPr algn="ctr" rtl="1"/>
            <a:r>
              <a:rPr lang="fa-IR" dirty="0">
                <a:cs typeface="B Zar" panose="00000400000000000000" pitchFamily="2" charset="-78"/>
              </a:rPr>
              <a:t>مثال‌های از کاربرد تشخیص ناهنجاری‌</a:t>
            </a:r>
            <a:endParaRPr lang="en-US" dirty="0">
              <a:cs typeface="B Zar" panose="00000400000000000000" pitchFamily="2" charset="-78"/>
            </a:endParaRPr>
          </a:p>
        </p:txBody>
      </p:sp>
    </p:spTree>
    <p:extLst>
      <p:ext uri="{BB962C8B-B14F-4D97-AF65-F5344CB8AC3E}">
        <p14:creationId xmlns:p14="http://schemas.microsoft.com/office/powerpoint/2010/main" val="39105731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5BF-BAAA-2B23-7980-E7D796F0897F}"/>
              </a:ext>
            </a:extLst>
          </p:cNvPr>
          <p:cNvSpPr>
            <a:spLocks noGrp="1"/>
          </p:cNvSpPr>
          <p:nvPr>
            <p:ph type="title"/>
          </p:nvPr>
        </p:nvSpPr>
        <p:spPr>
          <a:xfrm>
            <a:off x="838200" y="419652"/>
            <a:ext cx="10515600" cy="852557"/>
          </a:xfrm>
        </p:spPr>
        <p:txBody>
          <a:bodyPr>
            <a:normAutofit/>
          </a:bodyPr>
          <a:lstStyle/>
          <a:p>
            <a:pPr algn="ctr"/>
            <a:r>
              <a:rPr lang="fa-IR" dirty="0">
                <a:cs typeface="B Zar" panose="00000400000000000000" pitchFamily="2" charset="-78"/>
              </a:rPr>
              <a:t>تعریف ناهنجاری</a:t>
            </a:r>
            <a:endParaRPr lang="en-US" dirty="0"/>
          </a:p>
        </p:txBody>
      </p:sp>
      <p:sp>
        <p:nvSpPr>
          <p:cNvPr id="3" name="Content Placeholder 2">
            <a:extLst>
              <a:ext uri="{FF2B5EF4-FFF2-40B4-BE49-F238E27FC236}">
                <a16:creationId xmlns:a16="http://schemas.microsoft.com/office/drawing/2014/main" id="{228D23AD-DC9F-2EC4-7FB7-C658A9A58ABF}"/>
              </a:ext>
            </a:extLst>
          </p:cNvPr>
          <p:cNvSpPr>
            <a:spLocks noGrp="1"/>
          </p:cNvSpPr>
          <p:nvPr>
            <p:ph idx="1"/>
          </p:nvPr>
        </p:nvSpPr>
        <p:spPr>
          <a:xfrm>
            <a:off x="997226" y="1523999"/>
            <a:ext cx="10515600" cy="4161184"/>
          </a:xfrm>
        </p:spPr>
        <p:txBody>
          <a:bodyPr/>
          <a:lstStyle/>
          <a:p>
            <a:pPr algn="just" rtl="1"/>
            <a:r>
              <a:rPr lang="fa-IR" dirty="0">
                <a:cs typeface="B Zar" panose="00000400000000000000" pitchFamily="2" charset="-78"/>
              </a:rPr>
              <a:t>یکی از ویژگی مهم تشخیص ناهنجاری، نحوه تعریف آن است. </a:t>
            </a:r>
          </a:p>
          <a:p>
            <a:pPr algn="just" rtl="1"/>
            <a:r>
              <a:rPr lang="fa-IR" dirty="0">
                <a:cs typeface="B Zar" panose="00000400000000000000" pitchFamily="2" charset="-78"/>
              </a:rPr>
              <a:t>از آنجایی که ناهنجاری ها اتفاقات نادری هستند که به طور کامل شناخته نشده اند، </a:t>
            </a:r>
          </a:p>
          <a:p>
            <a:pPr algn="just" rtl="1"/>
            <a:r>
              <a:rPr lang="fa-IR" dirty="0">
                <a:cs typeface="B Zar" panose="00000400000000000000" pitchFamily="2" charset="-78"/>
              </a:rPr>
              <a:t>بسته به نیاز مشکل می توان آنها می توان را به روش های مختلفی تعریف کرد.</a:t>
            </a:r>
          </a:p>
          <a:p>
            <a:pPr algn="just" rtl="1"/>
            <a:r>
              <a:rPr lang="fa-IR" dirty="0">
                <a:cs typeface="B Zar" panose="00000400000000000000" pitchFamily="2" charset="-78"/>
              </a:rPr>
              <a:t>در  تعریف زیر سعی شده است، یک تعریف نسبتاً جامع از ناهنجاری ارائه شود</a:t>
            </a:r>
          </a:p>
          <a:p>
            <a:pPr algn="just" rtl="1"/>
            <a:r>
              <a:rPr lang="fa-IR" b="1" dirty="0">
                <a:cs typeface="B Zar" panose="00000400000000000000" pitchFamily="2" charset="-78"/>
              </a:rPr>
              <a:t>تعریف</a:t>
            </a:r>
            <a:r>
              <a:rPr lang="fa-IR" dirty="0">
                <a:cs typeface="B Zar" panose="00000400000000000000" pitchFamily="2" charset="-78"/>
              </a:rPr>
              <a:t> ناهنجاری مشاهده‌ای است که با توزیع داده‌ها برای نمونه‌های عادی مطابقت ندارد، یعنی وقوع (یا مشاهده) آن داده در حالت نرمال و معمول نامحتمل است.</a:t>
            </a:r>
            <a:endParaRPr lang="en-US" dirty="0">
              <a:cs typeface="B Zar" panose="00000400000000000000" pitchFamily="2" charset="-78"/>
            </a:endParaRPr>
          </a:p>
        </p:txBody>
      </p:sp>
    </p:spTree>
    <p:extLst>
      <p:ext uri="{BB962C8B-B14F-4D97-AF65-F5344CB8AC3E}">
        <p14:creationId xmlns:p14="http://schemas.microsoft.com/office/powerpoint/2010/main" val="2071774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60398-3DD7-E733-A0B9-6AD8809FEEF3}"/>
              </a:ext>
            </a:extLst>
          </p:cNvPr>
          <p:cNvSpPr>
            <a:spLocks noGrp="1"/>
          </p:cNvSpPr>
          <p:nvPr>
            <p:ph idx="1"/>
          </p:nvPr>
        </p:nvSpPr>
        <p:spPr>
          <a:xfrm>
            <a:off x="838200" y="331304"/>
            <a:ext cx="10515600" cy="5845659"/>
          </a:xfrm>
        </p:spPr>
        <p:txBody>
          <a:bodyPr/>
          <a:lstStyle/>
          <a:p>
            <a:pPr algn="just" rtl="1"/>
            <a:r>
              <a:rPr lang="fa-IR" dirty="0">
                <a:cs typeface="B Zar" panose="00000400000000000000" pitchFamily="2" charset="-78"/>
              </a:rPr>
              <a:t>در تعریف بالا فرض نمی‌کنیم که توزیع داده ها به سادگی برحسب توزیع‌های آماری شناخته شده، بیان می‌شود. در واقع، دشواری انجام این کار دلیلی است که بسیاری از رویکردهای تشخیص ناهنجاری از رویکردهای غیرآماری استفاده می کنند. با این وجود، هدف این رویکردها یافتن داده ای است که رایج و معمول نیستند.</a:t>
            </a:r>
          </a:p>
          <a:p>
            <a:pPr algn="just" rtl="1"/>
            <a:r>
              <a:rPr lang="fa-IR" dirty="0">
                <a:cs typeface="B Zar" panose="00000400000000000000" pitchFamily="2" charset="-78"/>
              </a:rPr>
              <a:t>اگر بتوان از نظر مفهومی داده ها را با توجه به احتمال وقوع آنها رتبه‌بندی کنیم. هرچه این احتمال کمتر باشد، احتمال ناهنجاری بیشتر خواهد بود. </a:t>
            </a:r>
          </a:p>
          <a:p>
            <a:pPr algn="just" rtl="1"/>
            <a:r>
              <a:rPr lang="fa-IR" dirty="0">
                <a:cs typeface="B Zar" panose="00000400000000000000" pitchFamily="2" charset="-78"/>
              </a:rPr>
              <a:t>دلایل مختلفی می‌تواند برای ایجاد یک ناهنجاری وجود داشته باشد: </a:t>
            </a:r>
          </a:p>
          <a:p>
            <a:pPr lvl="1" algn="just" rtl="1"/>
            <a:r>
              <a:rPr lang="fa-IR" dirty="0">
                <a:solidFill>
                  <a:srgbClr val="FF0000"/>
                </a:solidFill>
                <a:highlight>
                  <a:srgbClr val="FFFF00"/>
                </a:highlight>
                <a:cs typeface="B Zar" panose="00000400000000000000" pitchFamily="2" charset="-78"/>
              </a:rPr>
              <a:t>نویز، </a:t>
            </a:r>
          </a:p>
          <a:p>
            <a:pPr lvl="1" algn="just" rtl="1"/>
            <a:r>
              <a:rPr lang="fa-IR" dirty="0">
                <a:solidFill>
                  <a:srgbClr val="FF0000"/>
                </a:solidFill>
                <a:highlight>
                  <a:srgbClr val="FFFF00"/>
                </a:highlight>
                <a:cs typeface="B Zar" panose="00000400000000000000" pitchFamily="2" charset="-78"/>
              </a:rPr>
              <a:t>این داده از توزیع دیگری پیروی می کند</a:t>
            </a:r>
          </a:p>
          <a:p>
            <a:pPr lvl="1" algn="just" rtl="1"/>
            <a:r>
              <a:rPr lang="fa-IR" dirty="0">
                <a:solidFill>
                  <a:srgbClr val="FF0000"/>
                </a:solidFill>
                <a:highlight>
                  <a:srgbClr val="FFFF00"/>
                </a:highlight>
                <a:cs typeface="B Zar" panose="00000400000000000000" pitchFamily="2" charset="-78"/>
              </a:rPr>
              <a:t>یا اینکه شی فقط یک اتفاق نادر را نشان می دهد</a:t>
            </a:r>
          </a:p>
          <a:p>
            <a:pPr algn="just" rtl="1"/>
            <a:r>
              <a:rPr lang="fa-IR" dirty="0">
                <a:cs typeface="B Zar" panose="00000400000000000000" pitchFamily="2" charset="-78"/>
              </a:rPr>
              <a:t>همانطور که گفته شد ما علاقه ای به ناهنجاری های ناشی از نویز نداریم.</a:t>
            </a:r>
            <a:endParaRPr lang="en-US" dirty="0">
              <a:cs typeface="B Zar" panose="00000400000000000000" pitchFamily="2" charset="-78"/>
            </a:endParaRPr>
          </a:p>
        </p:txBody>
      </p:sp>
    </p:spTree>
    <p:extLst>
      <p:ext uri="{BB962C8B-B14F-4D97-AF65-F5344CB8AC3E}">
        <p14:creationId xmlns:p14="http://schemas.microsoft.com/office/powerpoint/2010/main" val="2915273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DD14-6586-EDD9-F558-20FA9286F69B}"/>
              </a:ext>
            </a:extLst>
          </p:cNvPr>
          <p:cNvSpPr>
            <a:spLocks noGrp="1"/>
          </p:cNvSpPr>
          <p:nvPr>
            <p:ph type="title"/>
          </p:nvPr>
        </p:nvSpPr>
        <p:spPr>
          <a:xfrm>
            <a:off x="838200" y="365126"/>
            <a:ext cx="10515600" cy="469762"/>
          </a:xfrm>
        </p:spPr>
        <p:txBody>
          <a:bodyPr>
            <a:normAutofit fontScale="90000"/>
          </a:bodyPr>
          <a:lstStyle/>
          <a:p>
            <a:pPr algn="ctr" rtl="1"/>
            <a:r>
              <a:rPr lang="fa-IR" dirty="0">
                <a:cs typeface="B Zar" panose="00000400000000000000" pitchFamily="2" charset="-78"/>
              </a:rPr>
              <a:t>ماهیت داده ها</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AEBBA140-7AC4-5AEA-7292-F138F167E1EE}"/>
              </a:ext>
            </a:extLst>
          </p:cNvPr>
          <p:cNvSpPr>
            <a:spLocks noGrp="1"/>
          </p:cNvSpPr>
          <p:nvPr>
            <p:ph idx="1"/>
          </p:nvPr>
        </p:nvSpPr>
        <p:spPr>
          <a:xfrm>
            <a:off x="838200" y="834888"/>
            <a:ext cx="10515600" cy="5342075"/>
          </a:xfrm>
        </p:spPr>
        <p:txBody>
          <a:bodyPr/>
          <a:lstStyle/>
          <a:p>
            <a:pPr algn="just" rtl="1"/>
            <a:r>
              <a:rPr lang="fa-IR" dirty="0">
                <a:cs typeface="B Zar" panose="00000400000000000000" pitchFamily="2" charset="-78"/>
              </a:rPr>
              <a:t>ماهیت داده های ورودی نقش کلیدی در تصمیم گیری برای انتخاب روش تشخیص ناهنجاری مناسب دارند. </a:t>
            </a:r>
            <a:endParaRPr lang="en-US" dirty="0">
              <a:cs typeface="B Zar" panose="00000400000000000000" pitchFamily="2" charset="-78"/>
            </a:endParaRPr>
          </a:p>
          <a:p>
            <a:pPr algn="just" rtl="1"/>
            <a:r>
              <a:rPr lang="fa-IR" dirty="0">
                <a:cs typeface="B Zar" panose="00000400000000000000" pitchFamily="2" charset="-78"/>
              </a:rPr>
              <a:t>اگر داده حاوی یک ویژگی</a:t>
            </a:r>
            <a:r>
              <a:rPr lang="en-US" dirty="0">
                <a:cs typeface="B Zar" panose="00000400000000000000" pitchFamily="2" charset="-78"/>
              </a:rPr>
              <a:t> </a:t>
            </a:r>
            <a:r>
              <a:rPr lang="fa-IR" dirty="0">
                <a:cs typeface="B Zar" panose="00000400000000000000" pitchFamily="2" charset="-78"/>
              </a:rPr>
              <a:t> (یک بعدی) واحد باشد، این سؤال که آیا یک شی غیرعادی است یا خیر، به غیرعادی بودن مقدار آن ویژگی بستگی دارد.</a:t>
            </a:r>
            <a:endParaRPr lang="en-US" dirty="0">
              <a:cs typeface="B Zar" panose="00000400000000000000" pitchFamily="2" charset="-78"/>
            </a:endParaRPr>
          </a:p>
          <a:p>
            <a:pPr algn="just" rtl="1"/>
            <a:r>
              <a:rPr lang="fa-IR" dirty="0">
                <a:cs typeface="B Zar" panose="00000400000000000000" pitchFamily="2" charset="-78"/>
              </a:rPr>
              <a:t>با این حال، اگر داده حاوی بیش از ویژگی باشد، ممکن است غیرعادی بودن ناشی از برخی ویژگی‌ها باشد در حالی که سایر ویژگی‌ها عادی هستند. </a:t>
            </a:r>
          </a:p>
          <a:p>
            <a:pPr algn="just" rtl="1"/>
            <a:r>
              <a:rPr lang="fa-IR" dirty="0">
                <a:cs typeface="B Zar" panose="00000400000000000000" pitchFamily="2" charset="-78"/>
              </a:rPr>
              <a:t>علاوه بر این، یک داده ممکن است غیرعادی باشد حتی اگر هیچ یک از ویژگی آن به طور جداگانه غیرعادی نباشد. </a:t>
            </a:r>
            <a:r>
              <a:rPr lang="fa-IR" dirty="0">
                <a:highlight>
                  <a:srgbClr val="FFFF00"/>
                </a:highlight>
                <a:cs typeface="B Zar" panose="00000400000000000000" pitchFamily="2" charset="-78"/>
              </a:rPr>
              <a:t>به عنوان مثال، داشتن افرادی که دو فوت قد دارند (مثلاً کودکان) یا 100 پوند وزن دارند، معمول است، اما داشتن یک فردی با قد 2 فوتی با وزن 100 پوندی غیر معمول است.</a:t>
            </a:r>
          </a:p>
          <a:p>
            <a:pPr algn="just" rtl="1"/>
            <a:r>
              <a:rPr lang="fa-IR" dirty="0">
                <a:cs typeface="B Zar" panose="00000400000000000000" pitchFamily="2" charset="-78"/>
              </a:rPr>
              <a:t> بنابراین شناسایی یک ناهنجاری در یک چارچوبهای چند متغیره چالش برانگیز است، به ویژه زمانی که ابعاد داده ها بالا باشد.</a:t>
            </a:r>
          </a:p>
        </p:txBody>
      </p:sp>
    </p:spTree>
    <p:extLst>
      <p:ext uri="{BB962C8B-B14F-4D97-AF65-F5344CB8AC3E}">
        <p14:creationId xmlns:p14="http://schemas.microsoft.com/office/powerpoint/2010/main" val="40920154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7E6A8D-E186-CACC-952C-3D7D4330276D}"/>
              </a:ext>
            </a:extLst>
          </p:cNvPr>
          <p:cNvSpPr>
            <a:spLocks noGrp="1"/>
          </p:cNvSpPr>
          <p:nvPr>
            <p:ph idx="1"/>
          </p:nvPr>
        </p:nvSpPr>
        <p:spPr>
          <a:xfrm>
            <a:off x="838200" y="265043"/>
            <a:ext cx="10515600" cy="5911920"/>
          </a:xfrm>
        </p:spPr>
        <p:txBody>
          <a:bodyPr/>
          <a:lstStyle/>
          <a:p>
            <a:pPr algn="just" rtl="1"/>
            <a:r>
              <a:rPr lang="fa-IR" dirty="0">
                <a:cs typeface="B Zar" panose="00000400000000000000" pitchFamily="2" charset="-78"/>
              </a:rPr>
              <a:t>اگر داده ها به صورت یک ماتریس (که در آن هر نمونه داده با استفاده از مجموعه ای از ویژگی ها توصیف می شود) ارائه شود </a:t>
            </a:r>
          </a:p>
          <a:p>
            <a:pPr algn="just" rtl="1"/>
            <a:r>
              <a:rPr lang="fa-IR" dirty="0">
                <a:cs typeface="B Zar" panose="00000400000000000000" pitchFamily="2" charset="-78"/>
              </a:rPr>
              <a:t>برای تشخیص ناهنجاری، اغلب کافی است بدانیم یک نمونه در مقایسه با نمونه های دیگر چقدر متفاوت است. </a:t>
            </a:r>
          </a:p>
          <a:p>
            <a:pPr algn="just" rtl="1"/>
            <a:r>
              <a:rPr lang="fa-IR" dirty="0">
                <a:cs typeface="B Zar" panose="00000400000000000000" pitchFamily="2" charset="-78"/>
              </a:rPr>
              <a:t>از این رو، برخی از روش‌های تشخیص ناهنجاری بر اساس نمایش متفاوتی از داده‌های ورودی (معروف به ماتریس مجاورت </a:t>
            </a:r>
            <a:r>
              <a:rPr lang="en-US" dirty="0">
                <a:cs typeface="B Zar" panose="00000400000000000000" pitchFamily="2" charset="-78"/>
              </a:rPr>
              <a:t>proximity matrix</a:t>
            </a:r>
            <a:r>
              <a:rPr lang="fa-IR" dirty="0">
                <a:cs typeface="B Zar" panose="00000400000000000000" pitchFamily="2" charset="-78"/>
              </a:rPr>
              <a:t>) عمل می کنند.</a:t>
            </a:r>
          </a:p>
          <a:p>
            <a:pPr algn="just" rtl="1"/>
            <a:r>
              <a:rPr lang="fa-IR" dirty="0">
                <a:cs typeface="B Zar" panose="00000400000000000000" pitchFamily="2" charset="-78"/>
              </a:rPr>
              <a:t>در ماتریس مجاورت که هر عنصر ماتریس نشان‌دهنده نزدیکی زوجی (شباهت یا عدم شباهت) بین دو نمونه است. توجه داشته باشید که یک ماتریس داده همیشه می تواند با استفاده از یک معیار مجاورت مناسب به یک ماتریس مجاورت تبدیل شود.</a:t>
            </a:r>
          </a:p>
          <a:p>
            <a:pPr algn="just" rtl="1"/>
            <a:r>
              <a:rPr lang="fa-IR" dirty="0">
                <a:cs typeface="B Zar" panose="00000400000000000000" pitchFamily="2" charset="-78"/>
              </a:rPr>
              <a:t>همچنین، یک ماتریس مجاورت (شباهت یا عدم شباهت) را می توان به راحتی با استفاده از یک تبدیل، به یک ماتریس فاصله تبدیل کرد.</a:t>
            </a:r>
            <a:endParaRPr lang="en-US" dirty="0">
              <a:cs typeface="B Zar" panose="00000400000000000000" pitchFamily="2" charset="-78"/>
            </a:endParaRPr>
          </a:p>
        </p:txBody>
      </p:sp>
    </p:spTree>
    <p:extLst>
      <p:ext uri="{BB962C8B-B14F-4D97-AF65-F5344CB8AC3E}">
        <p14:creationId xmlns:p14="http://schemas.microsoft.com/office/powerpoint/2010/main" val="28128949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A4141B-0D8E-C149-9656-E35A700E03C7}"/>
              </a:ext>
            </a:extLst>
          </p:cNvPr>
          <p:cNvSpPr>
            <a:spLocks noGrp="1"/>
          </p:cNvSpPr>
          <p:nvPr>
            <p:ph idx="1"/>
          </p:nvPr>
        </p:nvSpPr>
        <p:spPr>
          <a:xfrm>
            <a:off x="838200" y="119270"/>
            <a:ext cx="10515600" cy="6057693"/>
          </a:xfrm>
        </p:spPr>
        <p:txBody>
          <a:bodyPr/>
          <a:lstStyle/>
          <a:p>
            <a:pPr algn="just" rtl="1"/>
            <a:r>
              <a:rPr lang="fa-IR" b="1" dirty="0">
                <a:cs typeface="B Zar" panose="00000400000000000000" pitchFamily="2" charset="-78"/>
              </a:rPr>
              <a:t>وجود برچسب:</a:t>
            </a:r>
            <a:r>
              <a:rPr lang="fa-IR" dirty="0">
                <a:cs typeface="B Zar" panose="00000400000000000000" pitchFamily="2" charset="-78"/>
              </a:rPr>
              <a:t> برچسب یک داده نشان می دهد که آیا آن داده عادی است یا غیرعادی. </a:t>
            </a:r>
          </a:p>
          <a:p>
            <a:pPr algn="just" rtl="1"/>
            <a:r>
              <a:rPr lang="fa-IR" dirty="0">
                <a:cs typeface="B Zar" panose="00000400000000000000" pitchFamily="2" charset="-78"/>
              </a:rPr>
              <a:t>اگر مجموعه آموزشی با برچسب‌هایی برای هر نمونه داده داشته باشیم، مشکل تشخیص ناهنجاری به یک مشکل یادگیری نظارت شده (طبقه‌بندی) تبدیل می‌شود. </a:t>
            </a:r>
          </a:p>
          <a:p>
            <a:pPr algn="just" rtl="1"/>
            <a:r>
              <a:rPr lang="fa-IR" dirty="0">
                <a:cs typeface="B Zar" panose="00000400000000000000" pitchFamily="2" charset="-78"/>
              </a:rPr>
              <a:t>در بیشتر کاربردهای عملی مجموعه آموزشی با برچسب های دقیق که معرف کلاس های عادی و غیرعادی هستند، وجود ندارد. </a:t>
            </a:r>
          </a:p>
          <a:p>
            <a:pPr algn="just" rtl="1"/>
            <a:r>
              <a:rPr lang="fa-IR" dirty="0">
                <a:cs typeface="B Zar" panose="00000400000000000000" pitchFamily="2" charset="-78"/>
              </a:rPr>
              <a:t>لازم به ذکر است به دست آوردن برچسب های کلاس غیرعادی به دلیل نادر بودن آنها بسیار چالش برانگیز است. </a:t>
            </a:r>
          </a:p>
          <a:p>
            <a:pPr algn="just" rtl="1"/>
            <a:r>
              <a:rPr lang="fa-IR" dirty="0">
                <a:cs typeface="B Zar" panose="00000400000000000000" pitchFamily="2" charset="-78"/>
              </a:rPr>
              <a:t>بنابراین برای یک متخصص دشوار است که هر نوع ناهنجاری را فهرست بندی کند زیرا ویژگی های کلاس ناهنجار اغلب ناشناخته است. </a:t>
            </a:r>
          </a:p>
          <a:p>
            <a:pPr algn="just" rtl="1"/>
            <a:r>
              <a:rPr lang="fa-IR" dirty="0">
                <a:cs typeface="B Zar" panose="00000400000000000000" pitchFamily="2" charset="-78"/>
              </a:rPr>
              <a:t>بنابراین، بیشتر مشکلات تشخیص ناهنجاری ماهیتی </a:t>
            </a:r>
            <a:r>
              <a:rPr lang="fa-IR" dirty="0">
                <a:solidFill>
                  <a:srgbClr val="FF0000"/>
                </a:solidFill>
                <a:cs typeface="B Zar" panose="00000400000000000000" pitchFamily="2" charset="-78"/>
              </a:rPr>
              <a:t>بدون نظارت (</a:t>
            </a:r>
            <a:r>
              <a:rPr lang="en-US" dirty="0">
                <a:solidFill>
                  <a:srgbClr val="FF0000"/>
                </a:solidFill>
                <a:cs typeface="B Zar" panose="00000400000000000000" pitchFamily="2" charset="-78"/>
              </a:rPr>
              <a:t>unsupervised</a:t>
            </a:r>
            <a:r>
              <a:rPr lang="fa-IR" dirty="0">
                <a:solidFill>
                  <a:srgbClr val="FF0000"/>
                </a:solidFill>
                <a:cs typeface="B Zar" panose="00000400000000000000" pitchFamily="2" charset="-78"/>
              </a:rPr>
              <a:t>) </a:t>
            </a:r>
            <a:r>
              <a:rPr lang="fa-IR" dirty="0">
                <a:cs typeface="B Zar" panose="00000400000000000000" pitchFamily="2" charset="-78"/>
              </a:rPr>
              <a:t>دارند، یعنی داده های ورودی هیچ برچسبی ندارند. </a:t>
            </a:r>
          </a:p>
        </p:txBody>
      </p:sp>
    </p:spTree>
    <p:extLst>
      <p:ext uri="{BB962C8B-B14F-4D97-AF65-F5344CB8AC3E}">
        <p14:creationId xmlns:p14="http://schemas.microsoft.com/office/powerpoint/2010/main" val="23814243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C40F5-6B13-A66F-74AF-F90E3E715BB4}"/>
              </a:ext>
            </a:extLst>
          </p:cNvPr>
          <p:cNvSpPr>
            <a:spLocks noGrp="1"/>
          </p:cNvSpPr>
          <p:nvPr>
            <p:ph idx="1"/>
          </p:nvPr>
        </p:nvSpPr>
        <p:spPr>
          <a:xfrm>
            <a:off x="838200" y="198783"/>
            <a:ext cx="10515600" cy="6176963"/>
          </a:xfrm>
        </p:spPr>
        <p:txBody>
          <a:bodyPr/>
          <a:lstStyle/>
          <a:p>
            <a:pPr algn="just" rtl="1"/>
            <a:r>
              <a:rPr lang="fa-IR" dirty="0">
                <a:cs typeface="B Zar" panose="00000400000000000000" pitchFamily="2" charset="-78"/>
              </a:rPr>
              <a:t>که در غیاب برچسب‌ها، تمایز ناهنجاری‌ها از نمونه‌های عادی با توجه به مجموعه داده‌های ورودی، چالش برانگیز است. </a:t>
            </a:r>
          </a:p>
          <a:p>
            <a:pPr algn="just" rtl="1"/>
            <a:r>
              <a:rPr lang="fa-IR" dirty="0">
                <a:cs typeface="B Zar" panose="00000400000000000000" pitchFamily="2" charset="-78"/>
              </a:rPr>
              <a:t>با این حال، ناهنجاری ها معمولاً دارای ویژگی هایی هستند که با استفاده از تکنیک های می توان  ناهنجاری ها را مشخص نمود.</a:t>
            </a:r>
          </a:p>
          <a:p>
            <a:pPr algn="just" rtl="1"/>
            <a:r>
              <a:rPr lang="fa-IR" dirty="0">
                <a:cs typeface="B Zar" panose="00000400000000000000" pitchFamily="2" charset="-78"/>
              </a:rPr>
              <a:t>دو ویژگی کلیدی عبارتند از:</a:t>
            </a:r>
          </a:p>
          <a:p>
            <a:pPr algn="just" rtl="1"/>
            <a:r>
              <a:rPr lang="fa-IR" sz="2200" b="1" dirty="0">
                <a:cs typeface="B Zar" panose="00000400000000000000" pitchFamily="2" charset="-78"/>
              </a:rPr>
              <a:t>تعداد نسبتاً کوچک: </a:t>
            </a:r>
            <a:r>
              <a:rPr lang="fa-IR" dirty="0">
                <a:cs typeface="B Zar" panose="00000400000000000000" pitchFamily="2" charset="-78"/>
              </a:rPr>
              <a:t>از آنجایی که ناهنجاری ها نادر و اکثر داده های عادی هستند، برخی از روش های تشخیص ناهنجاری بر اساس تعداد مورد انتظار داده پرت در داده های ورودی عمل می کنند.</a:t>
            </a:r>
          </a:p>
          <a:p>
            <a:pPr algn="just" rtl="1"/>
            <a:r>
              <a:rPr lang="fa-IR" sz="2200" b="1" dirty="0">
                <a:cs typeface="B Zar" panose="00000400000000000000" pitchFamily="2" charset="-78"/>
              </a:rPr>
              <a:t>پراکندگی</a:t>
            </a:r>
            <a:r>
              <a:rPr lang="fa-IR" dirty="0">
                <a:cs typeface="B Zar" panose="00000400000000000000" pitchFamily="2" charset="-78"/>
              </a:rPr>
              <a:t>: ناهنجاری ها، بر خلاف داده های عادی، اغلب با یکدیگر ارتباطی ندارند و از این رو به صورت پراکنده در فضای صفات توزیع می شوند. در واقع، عملکرد موفقیت‌آمیز اکثر روش‌های تشخیص ناهنجاری به این بستگی دارد که ناهنجاری‌ها کاملاً خوشه‌بندی نشده باشند. با این حال، برخی از روش‌های تشخیص ناهنجاری به‌طور خاص برای یافتن ناهنجاری‌های خوشه ای طراحی شده‌اند.</a:t>
            </a:r>
            <a:endParaRPr lang="en-US" dirty="0">
              <a:cs typeface="B Zar" panose="00000400000000000000" pitchFamily="2" charset="-78"/>
            </a:endParaRPr>
          </a:p>
        </p:txBody>
      </p:sp>
    </p:spTree>
    <p:extLst>
      <p:ext uri="{BB962C8B-B14F-4D97-AF65-F5344CB8AC3E}">
        <p14:creationId xmlns:p14="http://schemas.microsoft.com/office/powerpoint/2010/main" val="19678598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44B3-3E1B-6E2A-24E7-13B2F25767EB}"/>
              </a:ext>
            </a:extLst>
          </p:cNvPr>
          <p:cNvSpPr>
            <a:spLocks noGrp="1"/>
          </p:cNvSpPr>
          <p:nvPr>
            <p:ph type="title"/>
          </p:nvPr>
        </p:nvSpPr>
        <p:spPr/>
        <p:txBody>
          <a:bodyPr/>
          <a:lstStyle/>
          <a:p>
            <a:pPr algn="ctr" rtl="1"/>
            <a:r>
              <a:rPr lang="fa-IR" dirty="0">
                <a:cs typeface="B Zar" panose="00000400000000000000" pitchFamily="2" charset="-78"/>
              </a:rPr>
              <a:t>روش های تشخیص ناهنجاری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1948DC08-457C-E3F6-8F09-D6A92EBFF67B}"/>
              </a:ext>
            </a:extLst>
          </p:cNvPr>
          <p:cNvSpPr>
            <a:spLocks noGrp="1"/>
          </p:cNvSpPr>
          <p:nvPr>
            <p:ph idx="1"/>
          </p:nvPr>
        </p:nvSpPr>
        <p:spPr/>
        <p:txBody>
          <a:bodyPr>
            <a:normAutofit/>
          </a:bodyPr>
          <a:lstStyle/>
          <a:p>
            <a:r>
              <a:rPr lang="en-US" sz="3000" b="1" i="0" u="none" strike="noStrike" baseline="0" dirty="0">
                <a:latin typeface="CMBX10"/>
              </a:rPr>
              <a:t>Model-based vs. Model-free</a:t>
            </a:r>
            <a:endParaRPr lang="fa-IR" sz="3000" b="1" i="0" u="none" strike="noStrike" baseline="0" dirty="0">
              <a:latin typeface="CMBX10"/>
            </a:endParaRPr>
          </a:p>
          <a:p>
            <a:endParaRPr lang="fa-IR" sz="3000" b="1" i="0" u="none" strike="noStrike" baseline="0" dirty="0">
              <a:latin typeface="CMBX10"/>
            </a:endParaRPr>
          </a:p>
          <a:p>
            <a:r>
              <a:rPr lang="en-US" sz="3000" b="1" i="0" u="none" strike="noStrike" baseline="0" dirty="0">
                <a:latin typeface="CMBX10"/>
              </a:rPr>
              <a:t>Global vs. Local Perspective</a:t>
            </a:r>
            <a:endParaRPr lang="fa-IR" sz="3000" b="1" i="0" u="none" strike="noStrike" baseline="0" dirty="0">
              <a:latin typeface="CMBX10"/>
            </a:endParaRPr>
          </a:p>
          <a:p>
            <a:endParaRPr lang="fa-IR" sz="3000" b="1" dirty="0">
              <a:latin typeface="CMBX10"/>
            </a:endParaRPr>
          </a:p>
          <a:p>
            <a:r>
              <a:rPr lang="en-US" sz="3000" b="1" i="0" u="none" strike="noStrike" baseline="0" dirty="0">
                <a:latin typeface="CMBX10"/>
              </a:rPr>
              <a:t>Label vs. Score</a:t>
            </a:r>
            <a:endParaRPr lang="en-US" sz="3000" dirty="0"/>
          </a:p>
        </p:txBody>
      </p:sp>
    </p:spTree>
    <p:extLst>
      <p:ext uri="{BB962C8B-B14F-4D97-AF65-F5344CB8AC3E}">
        <p14:creationId xmlns:p14="http://schemas.microsoft.com/office/powerpoint/2010/main" val="3774859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245A-C146-77C6-EB1D-6FFE2DDF5613}"/>
              </a:ext>
            </a:extLst>
          </p:cNvPr>
          <p:cNvSpPr>
            <a:spLocks noGrp="1"/>
          </p:cNvSpPr>
          <p:nvPr>
            <p:ph type="title"/>
          </p:nvPr>
        </p:nvSpPr>
        <p:spPr/>
        <p:txBody>
          <a:bodyPr/>
          <a:lstStyle/>
          <a:p>
            <a:pPr algn="ctr" rtl="1"/>
            <a:r>
              <a:rPr lang="fa-IR" dirty="0">
                <a:cs typeface="B Zar" panose="00000400000000000000" pitchFamily="2" charset="-78"/>
              </a:rPr>
              <a:t>غیربدیهی بودن (</a:t>
            </a:r>
            <a:r>
              <a:rPr lang="en-US" dirty="0"/>
              <a:t>Non-trivial</a:t>
            </a:r>
            <a:r>
              <a:rPr lang="fa-IR" dirty="0">
                <a:cs typeface="B Zar" panose="00000400000000000000" pitchFamily="2" charset="-78"/>
              </a:rPr>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DB69124A-C522-A380-B32D-847EB93370D6}"/>
              </a:ext>
            </a:extLst>
          </p:cNvPr>
          <p:cNvSpPr>
            <a:spLocks noGrp="1"/>
          </p:cNvSpPr>
          <p:nvPr>
            <p:ph idx="1"/>
          </p:nvPr>
        </p:nvSpPr>
        <p:spPr/>
        <p:txBody>
          <a:bodyPr/>
          <a:lstStyle/>
          <a:p>
            <a:pPr algn="r" rtl="1"/>
            <a:r>
              <a:rPr lang="fa-IR" dirty="0">
                <a:cs typeface="B Zar" panose="00000400000000000000" pitchFamily="2" charset="-78"/>
              </a:rPr>
              <a:t>داده کاوی به خلاصه سازی ساده داده ها محدود نمی شود.</a:t>
            </a:r>
          </a:p>
          <a:p>
            <a:pPr algn="r" rtl="1"/>
            <a:r>
              <a:rPr lang="fa-IR" dirty="0">
                <a:cs typeface="B Zar" panose="00000400000000000000" pitchFamily="2" charset="-78"/>
              </a:rPr>
              <a:t> با روابط پیچیده و غیر آشکار در داده ها سروکار دارد.</a:t>
            </a:r>
          </a:p>
          <a:p>
            <a:pPr algn="r" rtl="1"/>
            <a:r>
              <a:rPr lang="fa-IR" dirty="0">
                <a:cs typeface="B Zar" panose="00000400000000000000" pitchFamily="2" charset="-78"/>
              </a:rPr>
              <a:t>با چالش‌های دنیای واقعی مقابله می‌کند که در آن بینش‌های به دست آمده دقیقاً به این دلیل ارزشمند هستند که بلافاصله آشکار نمی‌شوند و آن را به ابزاری قدرتمند برای پشتیبانی تصمیم‌گیری تبدیل می‌کند.</a:t>
            </a:r>
            <a:endParaRPr lang="en-US" dirty="0">
              <a:cs typeface="B Zar" panose="00000400000000000000" pitchFamily="2" charset="-78"/>
            </a:endParaRPr>
          </a:p>
        </p:txBody>
      </p:sp>
    </p:spTree>
    <p:extLst>
      <p:ext uri="{BB962C8B-B14F-4D97-AF65-F5344CB8AC3E}">
        <p14:creationId xmlns:p14="http://schemas.microsoft.com/office/powerpoint/2010/main" val="511747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B42C-7368-B8DC-751F-0BA1F5A29725}"/>
              </a:ext>
            </a:extLst>
          </p:cNvPr>
          <p:cNvSpPr>
            <a:spLocks noGrp="1"/>
          </p:cNvSpPr>
          <p:nvPr>
            <p:ph type="title"/>
          </p:nvPr>
        </p:nvSpPr>
        <p:spPr/>
        <p:txBody>
          <a:bodyPr/>
          <a:lstStyle/>
          <a:p>
            <a:pPr algn="ctr" rtl="1"/>
            <a:r>
              <a:rPr lang="fa-IR" dirty="0">
                <a:cs typeface="B Zar" panose="00000400000000000000" pitchFamily="2" charset="-78"/>
              </a:rPr>
              <a:t>شش نوع رویکرد تشخیص ناهنجاری</a:t>
            </a:r>
            <a:endParaRPr lang="en-US" dirty="0"/>
          </a:p>
        </p:txBody>
      </p:sp>
      <p:sp>
        <p:nvSpPr>
          <p:cNvPr id="3" name="Content Placeholder 2">
            <a:extLst>
              <a:ext uri="{FF2B5EF4-FFF2-40B4-BE49-F238E27FC236}">
                <a16:creationId xmlns:a16="http://schemas.microsoft.com/office/drawing/2014/main" id="{5DB1B30F-0EF6-6EF3-C6C5-3495E8782677}"/>
              </a:ext>
            </a:extLst>
          </p:cNvPr>
          <p:cNvSpPr>
            <a:spLocks noGrp="1"/>
          </p:cNvSpPr>
          <p:nvPr>
            <p:ph idx="1"/>
          </p:nvPr>
        </p:nvSpPr>
        <p:spPr/>
        <p:txBody>
          <a:bodyPr>
            <a:normAutofit/>
          </a:bodyPr>
          <a:lstStyle/>
          <a:p>
            <a:pPr marL="514350" indent="-514350" algn="just">
              <a:buFont typeface="+mj-lt"/>
              <a:buAutoNum type="arabicPeriod"/>
            </a:pPr>
            <a:r>
              <a:rPr lang="en-US" dirty="0">
                <a:cs typeface="B Zar" panose="00000400000000000000" pitchFamily="2" charset="-78"/>
              </a:rPr>
              <a:t>Statistical Approaches</a:t>
            </a:r>
          </a:p>
          <a:p>
            <a:pPr marL="514350" indent="-514350" algn="just">
              <a:buFont typeface="+mj-lt"/>
              <a:buAutoNum type="arabicPeriod"/>
            </a:pPr>
            <a:r>
              <a:rPr lang="en-US" dirty="0">
                <a:cs typeface="B Zar" panose="00000400000000000000" pitchFamily="2" charset="-78"/>
              </a:rPr>
              <a:t>Proximity-based Approaches</a:t>
            </a:r>
          </a:p>
          <a:p>
            <a:pPr marL="514350" indent="-514350" algn="just">
              <a:buFont typeface="+mj-lt"/>
              <a:buAutoNum type="arabicPeriod"/>
            </a:pPr>
            <a:r>
              <a:rPr lang="en-US" dirty="0">
                <a:cs typeface="B Zar" panose="00000400000000000000" pitchFamily="2" charset="-78"/>
              </a:rPr>
              <a:t>Clustering-based Approaches</a:t>
            </a:r>
            <a:endParaRPr lang="fa-IR" dirty="0">
              <a:cs typeface="B Zar" panose="00000400000000000000" pitchFamily="2" charset="-78"/>
            </a:endParaRPr>
          </a:p>
          <a:p>
            <a:pPr marL="514350" indent="-514350" algn="just">
              <a:buFont typeface="+mj-lt"/>
              <a:buAutoNum type="arabicPeriod"/>
            </a:pPr>
            <a:r>
              <a:rPr lang="en-US" dirty="0">
                <a:cs typeface="B Zar" panose="00000400000000000000" pitchFamily="2" charset="-78"/>
              </a:rPr>
              <a:t>Reconstruction-based Approaches</a:t>
            </a:r>
            <a:endParaRPr lang="fa-IR" dirty="0">
              <a:cs typeface="B Zar" panose="00000400000000000000" pitchFamily="2" charset="-78"/>
            </a:endParaRPr>
          </a:p>
          <a:p>
            <a:pPr marL="514350" indent="-514350" algn="just">
              <a:buFont typeface="+mj-lt"/>
              <a:buAutoNum type="arabicPeriod"/>
            </a:pPr>
            <a:r>
              <a:rPr lang="en-US" b="0" i="0" u="none" strike="noStrike" baseline="0" dirty="0">
                <a:latin typeface="CMR10"/>
              </a:rPr>
              <a:t>One-class classification approaches</a:t>
            </a:r>
            <a:endParaRPr lang="fa-IR" b="0" i="0" u="none" strike="noStrike" baseline="0" dirty="0">
              <a:latin typeface="CMR10"/>
            </a:endParaRPr>
          </a:p>
          <a:p>
            <a:pPr marL="514350" indent="-514350" algn="just">
              <a:buFont typeface="+mj-lt"/>
              <a:buAutoNum type="arabicPeriod"/>
            </a:pPr>
            <a:r>
              <a:rPr lang="en-US" sz="2800" dirty="0"/>
              <a:t>Information Theoretic Approaches</a:t>
            </a:r>
            <a:endParaRPr lang="en-US" dirty="0">
              <a:cs typeface="B Zar" panose="00000400000000000000" pitchFamily="2" charset="-78"/>
            </a:endParaRPr>
          </a:p>
        </p:txBody>
      </p:sp>
    </p:spTree>
    <p:extLst>
      <p:ext uri="{BB962C8B-B14F-4D97-AF65-F5344CB8AC3E}">
        <p14:creationId xmlns:p14="http://schemas.microsoft.com/office/powerpoint/2010/main" val="15308225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F46F-EB98-C6FA-37C0-7EFE4D347BDF}"/>
              </a:ext>
            </a:extLst>
          </p:cNvPr>
          <p:cNvSpPr>
            <a:spLocks noGrp="1"/>
          </p:cNvSpPr>
          <p:nvPr>
            <p:ph type="title"/>
          </p:nvPr>
        </p:nvSpPr>
        <p:spPr>
          <a:xfrm>
            <a:off x="838200" y="38997"/>
            <a:ext cx="10515600" cy="642040"/>
          </a:xfrm>
        </p:spPr>
        <p:txBody>
          <a:bodyPr>
            <a:normAutofit fontScale="90000"/>
          </a:bodyPr>
          <a:lstStyle/>
          <a:p>
            <a:pPr algn="ctr"/>
            <a:r>
              <a:rPr lang="en-US" sz="4400" b="1" i="0" u="none" strike="noStrike" baseline="0" dirty="0">
                <a:latin typeface="CMBX12"/>
              </a:rPr>
              <a:t>Statistical Approaches</a:t>
            </a:r>
            <a:endParaRPr lang="en-US" dirty="0"/>
          </a:p>
        </p:txBody>
      </p:sp>
      <p:sp>
        <p:nvSpPr>
          <p:cNvPr id="3" name="Content Placeholder 2">
            <a:extLst>
              <a:ext uri="{FF2B5EF4-FFF2-40B4-BE49-F238E27FC236}">
                <a16:creationId xmlns:a16="http://schemas.microsoft.com/office/drawing/2014/main" id="{A8BCBA76-5B70-E813-6DAE-F6A6C2827BA3}"/>
              </a:ext>
            </a:extLst>
          </p:cNvPr>
          <p:cNvSpPr>
            <a:spLocks noGrp="1"/>
          </p:cNvSpPr>
          <p:nvPr>
            <p:ph idx="1"/>
          </p:nvPr>
        </p:nvSpPr>
        <p:spPr>
          <a:xfrm>
            <a:off x="838200" y="1007166"/>
            <a:ext cx="10515600" cy="5169797"/>
          </a:xfrm>
        </p:spPr>
        <p:txBody>
          <a:bodyPr/>
          <a:lstStyle/>
          <a:p>
            <a:pPr algn="just" rtl="1"/>
            <a:r>
              <a:rPr lang="fa-IR" dirty="0">
                <a:cs typeface="B Zar" panose="00000400000000000000" pitchFamily="2" charset="-78"/>
              </a:rPr>
              <a:t>رویکردهای آماری از توزیع‌های احتمالاتی (نظیر توزیع گاوسی) برای مدل‌سازی کلاس نرمال استفاده می‌کنند. یکی از ویژگی های کلیدی چنین توزیع هایی این است که آنها یک مقدار احتمال را به هر نمونه داده مرتبط می کنند، که نشان می دهد چقدر احتمال دارد که نمونه از توزیع تولید شده باشد. سپس ناهنجاری ها به عنوان نمونه هایی شناسایی می شوند که بعید است از توزیع احتمال کلاس نرمال ایجاد شده باشند.</a:t>
            </a:r>
          </a:p>
          <a:p>
            <a:pPr algn="just" rtl="1"/>
            <a:r>
              <a:rPr lang="fa-IR" dirty="0">
                <a:cs typeface="B Zar" panose="00000400000000000000" pitchFamily="2" charset="-78"/>
              </a:rPr>
              <a:t>دو نوع مدل پارامتری و ناپارامتریک در این رویکرد وجود دارد. </a:t>
            </a:r>
          </a:p>
          <a:p>
            <a:pPr algn="just" rtl="1"/>
            <a:r>
              <a:rPr lang="fa-IR" dirty="0">
                <a:cs typeface="B Zar" panose="00000400000000000000" pitchFamily="2" charset="-78"/>
              </a:rPr>
              <a:t>در مدل‌های پارامتریک از خانواده‌ توزیع های شناخته شده، استفاده می‌کنند که نیاز به برآورد پارامترها این توزیع ها از داده‌ها دارند، </a:t>
            </a:r>
          </a:p>
          <a:p>
            <a:pPr algn="just" rtl="1"/>
            <a:r>
              <a:rPr lang="fa-IR" dirty="0">
                <a:cs typeface="B Zar" panose="00000400000000000000" pitchFamily="2" charset="-78"/>
              </a:rPr>
              <a:t>مدل‌های ناپارامتریک انعطاف‌پذیرتر هستند و توزیع کلاس نرمال را مستقیماً از داده‌های موجود یاد می‌گیرند.</a:t>
            </a:r>
            <a:endParaRPr lang="en-US" dirty="0">
              <a:cs typeface="B Zar" panose="00000400000000000000" pitchFamily="2" charset="-78"/>
            </a:endParaRPr>
          </a:p>
        </p:txBody>
      </p:sp>
    </p:spTree>
    <p:extLst>
      <p:ext uri="{BB962C8B-B14F-4D97-AF65-F5344CB8AC3E}">
        <p14:creationId xmlns:p14="http://schemas.microsoft.com/office/powerpoint/2010/main" val="35365168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6ED5-F458-B2F5-BAD4-84F07FDCD97E}"/>
              </a:ext>
            </a:extLst>
          </p:cNvPr>
          <p:cNvSpPr>
            <a:spLocks noGrp="1"/>
          </p:cNvSpPr>
          <p:nvPr>
            <p:ph type="title"/>
          </p:nvPr>
        </p:nvSpPr>
        <p:spPr>
          <a:xfrm>
            <a:off x="838200" y="92005"/>
            <a:ext cx="10515600" cy="589032"/>
          </a:xfrm>
        </p:spPr>
        <p:txBody>
          <a:bodyPr>
            <a:normAutofit fontScale="90000"/>
          </a:bodyPr>
          <a:lstStyle/>
          <a:p>
            <a:pPr algn="ctr"/>
            <a:r>
              <a:rPr lang="en-US" sz="4000" b="1" dirty="0">
                <a:latin typeface="CMBX12"/>
              </a:rPr>
              <a:t>Parametric Approach: </a:t>
            </a:r>
            <a:r>
              <a:rPr lang="en-US" sz="4000" b="1" dirty="0" err="1">
                <a:latin typeface="CMBX12"/>
              </a:rPr>
              <a:t>Mahalanobis</a:t>
            </a:r>
            <a:r>
              <a:rPr lang="en-US" sz="4000" b="1" dirty="0">
                <a:latin typeface="CMBX12"/>
              </a:rPr>
              <a:t> distance</a:t>
            </a:r>
          </a:p>
        </p:txBody>
      </p:sp>
      <p:pic>
        <p:nvPicPr>
          <p:cNvPr id="5" name="Content Placeholder 4">
            <a:extLst>
              <a:ext uri="{FF2B5EF4-FFF2-40B4-BE49-F238E27FC236}">
                <a16:creationId xmlns:a16="http://schemas.microsoft.com/office/drawing/2014/main" id="{E2475ACB-C905-D9E1-7411-8EB37A58F5B9}"/>
              </a:ext>
            </a:extLst>
          </p:cNvPr>
          <p:cNvPicPr>
            <a:picLocks noGrp="1" noChangeAspect="1"/>
          </p:cNvPicPr>
          <p:nvPr>
            <p:ph idx="1"/>
          </p:nvPr>
        </p:nvPicPr>
        <p:blipFill>
          <a:blip r:embed="rId2"/>
          <a:stretch>
            <a:fillRect/>
          </a:stretch>
        </p:blipFill>
        <p:spPr>
          <a:xfrm>
            <a:off x="2438401" y="593715"/>
            <a:ext cx="6891130" cy="1003420"/>
          </a:xfrm>
        </p:spPr>
      </p:pic>
      <p:pic>
        <p:nvPicPr>
          <p:cNvPr id="9" name="Picture 8">
            <a:extLst>
              <a:ext uri="{FF2B5EF4-FFF2-40B4-BE49-F238E27FC236}">
                <a16:creationId xmlns:a16="http://schemas.microsoft.com/office/drawing/2014/main" id="{E987D39B-553B-CB5D-7A3A-CE735896F536}"/>
              </a:ext>
            </a:extLst>
          </p:cNvPr>
          <p:cNvPicPr>
            <a:picLocks noChangeAspect="1"/>
          </p:cNvPicPr>
          <p:nvPr/>
        </p:nvPicPr>
        <p:blipFill>
          <a:blip r:embed="rId3"/>
          <a:stretch>
            <a:fillRect/>
          </a:stretch>
        </p:blipFill>
        <p:spPr>
          <a:xfrm>
            <a:off x="675861" y="1597135"/>
            <a:ext cx="10098155" cy="5139043"/>
          </a:xfrm>
          <a:prstGeom prst="rect">
            <a:avLst/>
          </a:prstGeom>
        </p:spPr>
      </p:pic>
    </p:spTree>
    <p:extLst>
      <p:ext uri="{BB962C8B-B14F-4D97-AF65-F5344CB8AC3E}">
        <p14:creationId xmlns:p14="http://schemas.microsoft.com/office/powerpoint/2010/main" val="5458239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1B61-4F1F-D46C-4C47-5180D699571E}"/>
              </a:ext>
            </a:extLst>
          </p:cNvPr>
          <p:cNvSpPr>
            <a:spLocks noGrp="1"/>
          </p:cNvSpPr>
          <p:nvPr>
            <p:ph type="title"/>
          </p:nvPr>
        </p:nvSpPr>
        <p:spPr/>
        <p:txBody>
          <a:bodyPr/>
          <a:lstStyle/>
          <a:p>
            <a:pPr algn="ctr"/>
            <a:r>
              <a:rPr lang="en-US" dirty="0" err="1"/>
              <a:t>NonParametric</a:t>
            </a:r>
            <a:r>
              <a:rPr lang="en-US" dirty="0"/>
              <a:t> Approach:</a:t>
            </a:r>
          </a:p>
        </p:txBody>
      </p:sp>
      <p:sp>
        <p:nvSpPr>
          <p:cNvPr id="3" name="Content Placeholder 2">
            <a:extLst>
              <a:ext uri="{FF2B5EF4-FFF2-40B4-BE49-F238E27FC236}">
                <a16:creationId xmlns:a16="http://schemas.microsoft.com/office/drawing/2014/main" id="{925C278F-BAE8-9088-8D16-198D97451E9F}"/>
              </a:ext>
            </a:extLst>
          </p:cNvPr>
          <p:cNvSpPr>
            <a:spLocks noGrp="1"/>
          </p:cNvSpPr>
          <p:nvPr>
            <p:ph idx="1"/>
          </p:nvPr>
        </p:nvSpPr>
        <p:spPr/>
        <p:txBody>
          <a:bodyPr/>
          <a:lstStyle/>
          <a:p>
            <a:pPr algn="just" rtl="1"/>
            <a:r>
              <a:rPr lang="fa-IR" dirty="0">
                <a:cs typeface="B Zar" panose="00000400000000000000" pitchFamily="2" charset="-78"/>
              </a:rPr>
              <a:t>یک رویکرد ناپارامتریک ساده‌،  برای مدل‌سازی کلاس عادی، ساختن هیستوگرام داده‌های عادی است. </a:t>
            </a:r>
          </a:p>
          <a:p>
            <a:pPr algn="just" rtl="1"/>
            <a:r>
              <a:rPr lang="fa-IR" dirty="0">
                <a:cs typeface="B Zar" panose="00000400000000000000" pitchFamily="2" charset="-78"/>
              </a:rPr>
              <a:t>سپس می‌توانیم بررسی کنیم که آیا یک نمونه آزمایشی جدید در هر یک از ستون‌های هیستوگرام می‌افتد یا خیر. اگر در هیچ یک ازستونها نیفتد، می توانیم آن را به عنوان یک ناهنجاری تشخیص دهیم.</a:t>
            </a:r>
          </a:p>
          <a:p>
            <a:pPr algn="just" rtl="1"/>
            <a:r>
              <a:rPr lang="fa-IR" dirty="0">
                <a:cs typeface="B Zar" panose="00000400000000000000" pitchFamily="2" charset="-78"/>
              </a:rPr>
              <a:t> در غیر این صورت، می‌توانیم از عکس فراوانی ستونی که در آن قرار می‌گیرد به عنوان نمره ناهنجاری آن استفاده کنیم. </a:t>
            </a:r>
          </a:p>
          <a:p>
            <a:pPr algn="just" rtl="1"/>
            <a:r>
              <a:rPr lang="fa-IR" dirty="0">
                <a:cs typeface="B Zar" panose="00000400000000000000" pitchFamily="2" charset="-78"/>
              </a:rPr>
              <a:t>این رویکرد به عنوان رویکرد مبتنی بر فراوانی یا بر اساس شمارش برای تشخیص ناهنجاری شناخته می شود.</a:t>
            </a:r>
            <a:endParaRPr lang="en-US" dirty="0">
              <a:cs typeface="B Zar" panose="00000400000000000000" pitchFamily="2" charset="-78"/>
            </a:endParaRPr>
          </a:p>
        </p:txBody>
      </p:sp>
    </p:spTree>
    <p:extLst>
      <p:ext uri="{BB962C8B-B14F-4D97-AF65-F5344CB8AC3E}">
        <p14:creationId xmlns:p14="http://schemas.microsoft.com/office/powerpoint/2010/main" val="414536255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8C52-8E23-87C1-7A93-8DFA1F53D30F}"/>
              </a:ext>
            </a:extLst>
          </p:cNvPr>
          <p:cNvSpPr>
            <a:spLocks noGrp="1"/>
          </p:cNvSpPr>
          <p:nvPr>
            <p:ph type="title"/>
          </p:nvPr>
        </p:nvSpPr>
        <p:spPr>
          <a:xfrm>
            <a:off x="838200" y="365126"/>
            <a:ext cx="10515600" cy="615536"/>
          </a:xfrm>
        </p:spPr>
        <p:txBody>
          <a:bodyPr>
            <a:normAutofit fontScale="90000"/>
          </a:bodyPr>
          <a:lstStyle/>
          <a:p>
            <a:pPr algn="ctr"/>
            <a:r>
              <a:rPr lang="en-US" dirty="0"/>
              <a:t>Modeling Normal and Anomalous Classes</a:t>
            </a:r>
          </a:p>
        </p:txBody>
      </p:sp>
      <p:sp>
        <p:nvSpPr>
          <p:cNvPr id="3" name="Content Placeholder 2">
            <a:extLst>
              <a:ext uri="{FF2B5EF4-FFF2-40B4-BE49-F238E27FC236}">
                <a16:creationId xmlns:a16="http://schemas.microsoft.com/office/drawing/2014/main" id="{432AEC5C-1DE2-E3CB-8462-4CEAF8D8A3EC}"/>
              </a:ext>
            </a:extLst>
          </p:cNvPr>
          <p:cNvSpPr>
            <a:spLocks noGrp="1"/>
          </p:cNvSpPr>
          <p:nvPr>
            <p:ph idx="1"/>
          </p:nvPr>
        </p:nvSpPr>
        <p:spPr>
          <a:xfrm>
            <a:off x="838200" y="1272209"/>
            <a:ext cx="10515600" cy="2981739"/>
          </a:xfrm>
        </p:spPr>
        <p:txBody>
          <a:bodyPr>
            <a:normAutofit/>
          </a:bodyPr>
          <a:lstStyle/>
          <a:p>
            <a:pPr algn="just"/>
            <a:r>
              <a:rPr lang="en-US" b="0" i="0" u="none" strike="noStrike" baseline="0" dirty="0">
                <a:latin typeface="CMR10"/>
              </a:rPr>
              <a:t>The basic idea of this approach is to assume that </a:t>
            </a:r>
            <a:r>
              <a:rPr lang="en-US" dirty="0">
                <a:latin typeface="CMR10"/>
              </a:rPr>
              <a:t>data</a:t>
            </a:r>
            <a:r>
              <a:rPr lang="en-US" b="0" i="0" u="none" strike="noStrike" baseline="0" dirty="0">
                <a:latin typeface="CMR10"/>
              </a:rPr>
              <a:t> is generated</a:t>
            </a:r>
            <a:r>
              <a:rPr lang="fa-IR" b="0" i="0" u="none" strike="noStrike" baseline="0" dirty="0">
                <a:latin typeface="CMR10"/>
              </a:rPr>
              <a:t> </a:t>
            </a:r>
            <a:r>
              <a:rPr lang="en-US" b="0" i="0" u="none" strike="noStrike" baseline="0" dirty="0">
                <a:latin typeface="CMR10"/>
              </a:rPr>
              <a:t>with probability </a:t>
            </a:r>
            <a:r>
              <a:rPr lang="en-US" b="0" i="1" u="none" strike="noStrike" baseline="0" dirty="0">
                <a:latin typeface="CMMI10"/>
              </a:rPr>
              <a:t>λ </a:t>
            </a:r>
            <a:r>
              <a:rPr lang="en-US" b="0" i="0" u="none" strike="noStrike" baseline="0" dirty="0">
                <a:latin typeface="CMR10"/>
              </a:rPr>
              <a:t>from the </a:t>
            </a:r>
            <a:r>
              <a:rPr lang="en-US" b="0" i="0" u="none" strike="noStrike" baseline="0" dirty="0">
                <a:solidFill>
                  <a:srgbClr val="FF0000"/>
                </a:solidFill>
                <a:latin typeface="CMR10"/>
              </a:rPr>
              <a:t>anomalous class</a:t>
            </a:r>
            <a:r>
              <a:rPr lang="en-US" b="0" i="0" u="none" strike="noStrike" baseline="0" dirty="0">
                <a:latin typeface="CMR10"/>
              </a:rPr>
              <a:t>, which has </a:t>
            </a:r>
            <a:r>
              <a:rPr lang="en-US" b="0" i="0" u="none" strike="noStrike" baseline="0" dirty="0">
                <a:solidFill>
                  <a:srgbClr val="FF0000"/>
                </a:solidFill>
                <a:latin typeface="CMR10"/>
              </a:rPr>
              <a:t>uniform distribution,</a:t>
            </a:r>
            <a:r>
              <a:rPr lang="fa-IR" b="0" i="0" u="none" strike="noStrike" baseline="0" dirty="0">
                <a:solidFill>
                  <a:srgbClr val="FF0000"/>
                </a:solidFill>
                <a:latin typeface="CMR10"/>
              </a:rPr>
              <a:t> </a:t>
            </a:r>
            <a:r>
              <a:rPr lang="en-US" b="0" i="1" u="none" strike="noStrike" baseline="0" dirty="0" err="1">
                <a:solidFill>
                  <a:srgbClr val="FF0000"/>
                </a:solidFill>
                <a:latin typeface="CMMI10"/>
              </a:rPr>
              <a:t>p</a:t>
            </a:r>
            <a:r>
              <a:rPr lang="en-US" b="0" i="1" u="none" strike="noStrike" baseline="0" dirty="0" err="1">
                <a:solidFill>
                  <a:srgbClr val="FF0000"/>
                </a:solidFill>
                <a:latin typeface="CMMI8"/>
              </a:rPr>
              <a:t>A</a:t>
            </a:r>
            <a:r>
              <a:rPr lang="en-US" b="0" i="0" u="none" strike="noStrike" baseline="0" dirty="0">
                <a:solidFill>
                  <a:srgbClr val="FF0000"/>
                </a:solidFill>
                <a:latin typeface="CMR10"/>
              </a:rPr>
              <a:t>, </a:t>
            </a:r>
            <a:r>
              <a:rPr lang="en-US" b="0" i="0" u="none" strike="noStrike" baseline="0" dirty="0">
                <a:latin typeface="CMR10"/>
              </a:rPr>
              <a:t>and with probability 1 </a:t>
            </a:r>
            <a:r>
              <a:rPr lang="en-US" b="0" i="1" u="none" strike="noStrike" baseline="0" dirty="0">
                <a:latin typeface="CMSY10"/>
              </a:rPr>
              <a:t>− </a:t>
            </a:r>
            <a:r>
              <a:rPr lang="en-US" b="0" i="1" u="none" strike="noStrike" baseline="0" dirty="0">
                <a:latin typeface="CMMI10"/>
              </a:rPr>
              <a:t>λ </a:t>
            </a:r>
            <a:r>
              <a:rPr lang="en-US" b="0" i="0" u="none" strike="noStrike" baseline="0" dirty="0">
                <a:latin typeface="CMR10"/>
              </a:rPr>
              <a:t>and from the </a:t>
            </a:r>
            <a:r>
              <a:rPr lang="en-US" b="0" i="0" u="none" strike="noStrike" baseline="0" dirty="0">
                <a:solidFill>
                  <a:srgbClr val="FF0000"/>
                </a:solidFill>
                <a:latin typeface="CMR10"/>
              </a:rPr>
              <a:t>normal class</a:t>
            </a:r>
            <a:r>
              <a:rPr lang="en-US" b="0" i="0" u="none" strike="noStrike" baseline="0" dirty="0">
                <a:latin typeface="CMR10"/>
              </a:rPr>
              <a:t>, which has the</a:t>
            </a:r>
            <a:r>
              <a:rPr lang="fa-IR" b="0" i="0" u="none" strike="noStrike" baseline="0" dirty="0">
                <a:latin typeface="CMR10"/>
              </a:rPr>
              <a:t> </a:t>
            </a:r>
            <a:r>
              <a:rPr lang="en-US" b="0" i="0" u="none" strike="noStrike" baseline="0" dirty="0">
                <a:solidFill>
                  <a:srgbClr val="FF0000"/>
                </a:solidFill>
                <a:latin typeface="CMR10"/>
              </a:rPr>
              <a:t>distribution, </a:t>
            </a:r>
            <a:r>
              <a:rPr lang="en-US" b="0" i="1" u="none" strike="noStrike" baseline="0" dirty="0">
                <a:solidFill>
                  <a:srgbClr val="FF0000"/>
                </a:solidFill>
                <a:latin typeface="CMMI10"/>
              </a:rPr>
              <a:t>P</a:t>
            </a:r>
            <a:r>
              <a:rPr lang="en-US" b="0" i="1" u="none" strike="noStrike" baseline="0" dirty="0">
                <a:solidFill>
                  <a:srgbClr val="FF0000"/>
                </a:solidFill>
                <a:latin typeface="CMMI8"/>
              </a:rPr>
              <a:t>M</a:t>
            </a:r>
            <a:r>
              <a:rPr lang="en-US" b="0" i="0" u="none" strike="noStrike" baseline="0" dirty="0">
                <a:solidFill>
                  <a:srgbClr val="FF0000"/>
                </a:solidFill>
                <a:latin typeface="CMR10"/>
              </a:rPr>
              <a:t>(</a:t>
            </a:r>
            <a:r>
              <a:rPr lang="en-US" b="0" i="1" u="none" strike="noStrike" baseline="0" dirty="0">
                <a:solidFill>
                  <a:srgbClr val="FF0000"/>
                </a:solidFill>
                <a:latin typeface="CMMI10"/>
              </a:rPr>
              <a:t>θ</a:t>
            </a:r>
            <a:r>
              <a:rPr lang="en-US" b="0" i="0" u="none" strike="noStrike" baseline="0" dirty="0">
                <a:solidFill>
                  <a:srgbClr val="FF0000"/>
                </a:solidFill>
                <a:latin typeface="CMR10"/>
              </a:rPr>
              <a:t>), </a:t>
            </a:r>
            <a:r>
              <a:rPr lang="en-US" b="0" i="0" u="none" strike="noStrike" baseline="0" dirty="0">
                <a:latin typeface="CMR10"/>
              </a:rPr>
              <a:t>where </a:t>
            </a:r>
            <a:r>
              <a:rPr lang="en-US" b="0" i="1" u="none" strike="noStrike" baseline="0" dirty="0">
                <a:latin typeface="CMMI10"/>
              </a:rPr>
              <a:t>θ </a:t>
            </a:r>
            <a:r>
              <a:rPr lang="en-US" b="0" i="0" u="none" strike="noStrike" baseline="0" dirty="0">
                <a:latin typeface="CMR10"/>
              </a:rPr>
              <a:t>represents the parameters of the distribution.</a:t>
            </a:r>
          </a:p>
          <a:p>
            <a:pPr algn="just"/>
            <a:r>
              <a:rPr lang="en-US" dirty="0">
                <a:latin typeface="CMR10"/>
              </a:rPr>
              <a:t>Let Mt and At be the set of </a:t>
            </a:r>
            <a:r>
              <a:rPr lang="en-US" dirty="0">
                <a:solidFill>
                  <a:srgbClr val="FF0000"/>
                </a:solidFill>
                <a:latin typeface="CMR10"/>
              </a:rPr>
              <a:t>normal</a:t>
            </a:r>
            <a:r>
              <a:rPr lang="en-US" dirty="0">
                <a:latin typeface="CMR10"/>
              </a:rPr>
              <a:t> and </a:t>
            </a:r>
            <a:r>
              <a:rPr lang="en-US" dirty="0">
                <a:solidFill>
                  <a:srgbClr val="FF0000"/>
                </a:solidFill>
                <a:latin typeface="CMR10"/>
              </a:rPr>
              <a:t>anomalous</a:t>
            </a:r>
            <a:r>
              <a:rPr lang="en-US" dirty="0">
                <a:latin typeface="CMR10"/>
              </a:rPr>
              <a:t> objects, respectively, at </a:t>
            </a:r>
            <a:r>
              <a:rPr lang="en-US" dirty="0">
                <a:solidFill>
                  <a:srgbClr val="FF0000"/>
                </a:solidFill>
                <a:latin typeface="CMR10"/>
              </a:rPr>
              <a:t>iteration t</a:t>
            </a:r>
            <a:r>
              <a:rPr lang="en-US" dirty="0">
                <a:latin typeface="CMR10"/>
              </a:rPr>
              <a:t>.</a:t>
            </a:r>
          </a:p>
        </p:txBody>
      </p:sp>
      <p:pic>
        <p:nvPicPr>
          <p:cNvPr id="5" name="Picture 4">
            <a:extLst>
              <a:ext uri="{FF2B5EF4-FFF2-40B4-BE49-F238E27FC236}">
                <a16:creationId xmlns:a16="http://schemas.microsoft.com/office/drawing/2014/main" id="{6FC85130-58E9-FD03-C990-193667DE3139}"/>
              </a:ext>
            </a:extLst>
          </p:cNvPr>
          <p:cNvPicPr>
            <a:picLocks noChangeAspect="1"/>
          </p:cNvPicPr>
          <p:nvPr/>
        </p:nvPicPr>
        <p:blipFill>
          <a:blip r:embed="rId2"/>
          <a:stretch>
            <a:fillRect/>
          </a:stretch>
        </p:blipFill>
        <p:spPr>
          <a:xfrm>
            <a:off x="64324" y="4651513"/>
            <a:ext cx="12063352" cy="1614901"/>
          </a:xfrm>
          <a:prstGeom prst="rect">
            <a:avLst/>
          </a:prstGeom>
        </p:spPr>
      </p:pic>
    </p:spTree>
    <p:extLst>
      <p:ext uri="{BB962C8B-B14F-4D97-AF65-F5344CB8AC3E}">
        <p14:creationId xmlns:p14="http://schemas.microsoft.com/office/powerpoint/2010/main" val="39932183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180993-3AFD-586B-CE3A-6C1A1B743104}"/>
              </a:ext>
            </a:extLst>
          </p:cNvPr>
          <p:cNvPicPr>
            <a:picLocks noChangeAspect="1"/>
          </p:cNvPicPr>
          <p:nvPr/>
        </p:nvPicPr>
        <p:blipFill>
          <a:blip r:embed="rId2"/>
          <a:stretch>
            <a:fillRect/>
          </a:stretch>
        </p:blipFill>
        <p:spPr>
          <a:xfrm>
            <a:off x="501718" y="1245704"/>
            <a:ext cx="10658475" cy="5187398"/>
          </a:xfrm>
          <a:prstGeom prst="rect">
            <a:avLst/>
          </a:prstGeom>
        </p:spPr>
      </p:pic>
      <p:sp>
        <p:nvSpPr>
          <p:cNvPr id="8" name="Title 1">
            <a:extLst>
              <a:ext uri="{FF2B5EF4-FFF2-40B4-BE49-F238E27FC236}">
                <a16:creationId xmlns:a16="http://schemas.microsoft.com/office/drawing/2014/main" id="{446E0BF0-E09D-F1FE-5220-93637F04C9EB}"/>
              </a:ext>
            </a:extLst>
          </p:cNvPr>
          <p:cNvSpPr>
            <a:spLocks noGrp="1"/>
          </p:cNvSpPr>
          <p:nvPr>
            <p:ph type="title"/>
          </p:nvPr>
        </p:nvSpPr>
        <p:spPr>
          <a:xfrm>
            <a:off x="838200" y="365126"/>
            <a:ext cx="10515600" cy="615536"/>
          </a:xfrm>
        </p:spPr>
        <p:txBody>
          <a:bodyPr>
            <a:normAutofit fontScale="90000"/>
          </a:bodyPr>
          <a:lstStyle/>
          <a:p>
            <a:pPr algn="ctr"/>
            <a:r>
              <a:rPr lang="en-US" dirty="0"/>
              <a:t>Modeling Normal and Anomalous Classes</a:t>
            </a:r>
          </a:p>
        </p:txBody>
      </p:sp>
    </p:spTree>
    <p:extLst>
      <p:ext uri="{BB962C8B-B14F-4D97-AF65-F5344CB8AC3E}">
        <p14:creationId xmlns:p14="http://schemas.microsoft.com/office/powerpoint/2010/main" val="9820021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744F-DCB6-11BC-B2DE-E1CFDE9287C9}"/>
              </a:ext>
            </a:extLst>
          </p:cNvPr>
          <p:cNvSpPr>
            <a:spLocks noGrp="1"/>
          </p:cNvSpPr>
          <p:nvPr>
            <p:ph type="title"/>
          </p:nvPr>
        </p:nvSpPr>
        <p:spPr>
          <a:xfrm>
            <a:off x="838200" y="365126"/>
            <a:ext cx="10515600" cy="748058"/>
          </a:xfrm>
        </p:spPr>
        <p:txBody>
          <a:bodyPr/>
          <a:lstStyle/>
          <a:p>
            <a:pPr algn="ctr"/>
            <a:r>
              <a:rPr lang="en-US" dirty="0"/>
              <a:t>Proximity-based Approaches</a:t>
            </a:r>
          </a:p>
        </p:txBody>
      </p:sp>
      <p:sp>
        <p:nvSpPr>
          <p:cNvPr id="3" name="Content Placeholder 2">
            <a:extLst>
              <a:ext uri="{FF2B5EF4-FFF2-40B4-BE49-F238E27FC236}">
                <a16:creationId xmlns:a16="http://schemas.microsoft.com/office/drawing/2014/main" id="{C7E6541B-C162-9438-FCCC-14385F6797C7}"/>
              </a:ext>
            </a:extLst>
          </p:cNvPr>
          <p:cNvSpPr>
            <a:spLocks noGrp="1"/>
          </p:cNvSpPr>
          <p:nvPr>
            <p:ph idx="1"/>
          </p:nvPr>
        </p:nvSpPr>
        <p:spPr/>
        <p:txBody>
          <a:bodyPr/>
          <a:lstStyle/>
          <a:p>
            <a:pPr algn="just" rtl="1"/>
            <a:r>
              <a:rPr lang="fa-IR" dirty="0">
                <a:cs typeface="B Zar" panose="00000400000000000000" pitchFamily="2" charset="-78"/>
              </a:rPr>
              <a:t>روش‌های مبتنی بر مجاورت، ناهنجاری‌ها را به عنوان نمونه‌هایی شناسایی می‌کنند که بیشترین فاصله را از سایر داده ها دارند. </a:t>
            </a:r>
          </a:p>
          <a:p>
            <a:pPr algn="just" rtl="1"/>
            <a:r>
              <a:rPr lang="fa-IR" dirty="0">
                <a:cs typeface="B Zar" panose="00000400000000000000" pitchFamily="2" charset="-78"/>
              </a:rPr>
              <a:t>زیرا در این رویکرد فرض می کنیم که نمونه‌های عادی به هم مرتبط هستند و بنابراین نزدیک به هم ظاهر می‌شوند، در حالی که ناهنجاری‌ها با نمونه‌های دیگر متفاوت هستند و از این رو از نمونه‌های دیگر نسبتاً دور هستند.</a:t>
            </a:r>
            <a:endParaRPr lang="en-US" dirty="0">
              <a:cs typeface="B Zar" panose="00000400000000000000" pitchFamily="2" charset="-78"/>
            </a:endParaRPr>
          </a:p>
        </p:txBody>
      </p:sp>
    </p:spTree>
    <p:extLst>
      <p:ext uri="{BB962C8B-B14F-4D97-AF65-F5344CB8AC3E}">
        <p14:creationId xmlns:p14="http://schemas.microsoft.com/office/powerpoint/2010/main" val="964258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F903-E92B-31BE-DD35-B51BAC33B765}"/>
              </a:ext>
            </a:extLst>
          </p:cNvPr>
          <p:cNvSpPr>
            <a:spLocks noGrp="1"/>
          </p:cNvSpPr>
          <p:nvPr>
            <p:ph type="title"/>
          </p:nvPr>
        </p:nvSpPr>
        <p:spPr>
          <a:xfrm>
            <a:off x="838200" y="118510"/>
            <a:ext cx="10515600" cy="562527"/>
          </a:xfrm>
        </p:spPr>
        <p:txBody>
          <a:bodyPr>
            <a:normAutofit fontScale="90000"/>
          </a:bodyPr>
          <a:lstStyle/>
          <a:p>
            <a:pPr algn="ctr"/>
            <a:r>
              <a:rPr lang="en-US" dirty="0"/>
              <a:t>Distance-based Anomaly Score</a:t>
            </a:r>
          </a:p>
        </p:txBody>
      </p:sp>
      <p:sp>
        <p:nvSpPr>
          <p:cNvPr id="3" name="Content Placeholder 2">
            <a:extLst>
              <a:ext uri="{FF2B5EF4-FFF2-40B4-BE49-F238E27FC236}">
                <a16:creationId xmlns:a16="http://schemas.microsoft.com/office/drawing/2014/main" id="{F178379B-424F-F433-1148-19C197BD6EBC}"/>
              </a:ext>
            </a:extLst>
          </p:cNvPr>
          <p:cNvSpPr>
            <a:spLocks noGrp="1"/>
          </p:cNvSpPr>
          <p:nvPr>
            <p:ph idx="1"/>
          </p:nvPr>
        </p:nvSpPr>
        <p:spPr>
          <a:xfrm>
            <a:off x="705678" y="816216"/>
            <a:ext cx="10515600" cy="562527"/>
          </a:xfrm>
        </p:spPr>
        <p:txBody>
          <a:bodyPr>
            <a:normAutofit/>
          </a:bodyPr>
          <a:lstStyle/>
          <a:p>
            <a:r>
              <a:rPr lang="en-US" b="0" i="1" u="none" strike="noStrike" baseline="0" dirty="0" err="1">
                <a:latin typeface="CMMI10"/>
              </a:rPr>
              <a:t>dist</a:t>
            </a:r>
            <a:r>
              <a:rPr lang="en-US" b="0" i="0" u="none" strike="noStrike" baseline="0" dirty="0">
                <a:latin typeface="CMR10"/>
              </a:rPr>
              <a:t>(</a:t>
            </a:r>
            <a:r>
              <a:rPr lang="en-US" b="1" i="0" u="none" strike="noStrike" baseline="0" dirty="0">
                <a:latin typeface="CMBX10"/>
              </a:rPr>
              <a:t>x</a:t>
            </a:r>
            <a:r>
              <a:rPr lang="en-US" b="0" i="1" u="none" strike="noStrike" baseline="0" dirty="0">
                <a:latin typeface="CMMI10"/>
              </a:rPr>
              <a:t>, k</a:t>
            </a:r>
            <a:r>
              <a:rPr lang="en-US" b="0" i="0" u="none" strike="noStrike" baseline="0" dirty="0">
                <a:latin typeface="CMR10"/>
              </a:rPr>
              <a:t>)</a:t>
            </a:r>
            <a:r>
              <a:rPr lang="en-US" dirty="0">
                <a:latin typeface="CMR10"/>
              </a:rPr>
              <a:t>=</a:t>
            </a:r>
            <a:r>
              <a:rPr lang="en-US" b="0" i="0" u="none" strike="noStrike" baseline="0" dirty="0">
                <a:latin typeface="CMR10"/>
              </a:rPr>
              <a:t>distance x to its </a:t>
            </a:r>
            <a:r>
              <a:rPr lang="en-US" b="0" i="1" u="none" strike="noStrike" baseline="0" dirty="0">
                <a:latin typeface="CMMI10"/>
              </a:rPr>
              <a:t>k</a:t>
            </a:r>
            <a:r>
              <a:rPr lang="en-US" b="0" i="0" u="none" strike="noStrike" baseline="0" dirty="0">
                <a:latin typeface="CMR8"/>
              </a:rPr>
              <a:t>th </a:t>
            </a:r>
            <a:r>
              <a:rPr lang="en-US" b="0" i="0" u="none" strike="noStrike" baseline="0" dirty="0">
                <a:latin typeface="CMR10"/>
              </a:rPr>
              <a:t>nearest neighbor</a:t>
            </a:r>
            <a:endParaRPr lang="en-US" dirty="0"/>
          </a:p>
        </p:txBody>
      </p:sp>
      <p:pic>
        <p:nvPicPr>
          <p:cNvPr id="5" name="Picture 4">
            <a:extLst>
              <a:ext uri="{FF2B5EF4-FFF2-40B4-BE49-F238E27FC236}">
                <a16:creationId xmlns:a16="http://schemas.microsoft.com/office/drawing/2014/main" id="{386D61C5-F22B-0294-9C4A-7EAC64AED34D}"/>
              </a:ext>
            </a:extLst>
          </p:cNvPr>
          <p:cNvPicPr>
            <a:picLocks noChangeAspect="1"/>
          </p:cNvPicPr>
          <p:nvPr/>
        </p:nvPicPr>
        <p:blipFill>
          <a:blip r:embed="rId2"/>
          <a:stretch>
            <a:fillRect/>
          </a:stretch>
        </p:blipFill>
        <p:spPr>
          <a:xfrm>
            <a:off x="463825" y="1513922"/>
            <a:ext cx="11078817" cy="5344078"/>
          </a:xfrm>
          <a:prstGeom prst="rect">
            <a:avLst/>
          </a:prstGeom>
        </p:spPr>
      </p:pic>
    </p:spTree>
    <p:extLst>
      <p:ext uri="{BB962C8B-B14F-4D97-AF65-F5344CB8AC3E}">
        <p14:creationId xmlns:p14="http://schemas.microsoft.com/office/powerpoint/2010/main" val="14250369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C1B4-1A78-B4D3-0F04-4118D854898E}"/>
              </a:ext>
            </a:extLst>
          </p:cNvPr>
          <p:cNvSpPr>
            <a:spLocks noGrp="1"/>
          </p:cNvSpPr>
          <p:nvPr>
            <p:ph type="title"/>
          </p:nvPr>
        </p:nvSpPr>
        <p:spPr>
          <a:xfrm>
            <a:off x="838200" y="365126"/>
            <a:ext cx="10515600" cy="509518"/>
          </a:xfrm>
        </p:spPr>
        <p:txBody>
          <a:bodyPr>
            <a:normAutofit fontScale="90000"/>
          </a:bodyPr>
          <a:lstStyle/>
          <a:p>
            <a:pPr algn="ctr"/>
            <a:r>
              <a:rPr lang="en-US" dirty="0"/>
              <a:t>Density-based Anomaly Score</a:t>
            </a:r>
          </a:p>
        </p:txBody>
      </p:sp>
      <p:sp>
        <p:nvSpPr>
          <p:cNvPr id="3" name="Content Placeholder 2">
            <a:extLst>
              <a:ext uri="{FF2B5EF4-FFF2-40B4-BE49-F238E27FC236}">
                <a16:creationId xmlns:a16="http://schemas.microsoft.com/office/drawing/2014/main" id="{0CA0AEFB-6498-4A63-6505-89F2D824444E}"/>
              </a:ext>
            </a:extLst>
          </p:cNvPr>
          <p:cNvSpPr>
            <a:spLocks noGrp="1"/>
          </p:cNvSpPr>
          <p:nvPr>
            <p:ph idx="1"/>
          </p:nvPr>
        </p:nvSpPr>
        <p:spPr>
          <a:xfrm>
            <a:off x="838200" y="1179443"/>
            <a:ext cx="10515600" cy="4997520"/>
          </a:xfrm>
        </p:spPr>
        <p:txBody>
          <a:bodyPr/>
          <a:lstStyle/>
          <a:p>
            <a:pPr algn="just" rtl="1"/>
            <a:r>
              <a:rPr lang="fa-IR" dirty="0">
                <a:cs typeface="B Zar" panose="00000400000000000000" pitchFamily="2" charset="-78"/>
              </a:rPr>
              <a:t>چگالی اطراف یک نمونه را می توان به صورت </a:t>
            </a:r>
            <a:r>
              <a:rPr lang="en-US" dirty="0">
                <a:cs typeface="B Zar" panose="00000400000000000000" pitchFamily="2" charset="-78"/>
              </a:rPr>
              <a:t>n/V (d) </a:t>
            </a:r>
            <a:r>
              <a:rPr lang="fa-IR" dirty="0">
                <a:cs typeface="B Zar" panose="00000400000000000000" pitchFamily="2" charset="-78"/>
              </a:rPr>
              <a:t>تعریف کرد، </a:t>
            </a:r>
            <a:endParaRPr lang="en-US" dirty="0">
              <a:cs typeface="B Zar" panose="00000400000000000000" pitchFamily="2" charset="-78"/>
            </a:endParaRPr>
          </a:p>
          <a:p>
            <a:pPr algn="just" rtl="1"/>
            <a:r>
              <a:rPr lang="fa-IR" dirty="0">
                <a:cs typeface="B Zar" panose="00000400000000000000" pitchFamily="2" charset="-78"/>
              </a:rPr>
              <a:t>که در آن </a:t>
            </a:r>
            <a:r>
              <a:rPr lang="en-US" dirty="0">
                <a:cs typeface="B Zar" panose="00000400000000000000" pitchFamily="2" charset="-78"/>
              </a:rPr>
              <a:t>n </a:t>
            </a:r>
            <a:r>
              <a:rPr lang="fa-IR" dirty="0">
                <a:cs typeface="B Zar" panose="00000400000000000000" pitchFamily="2" charset="-78"/>
              </a:rPr>
              <a:t>تعداد نمونه ها در فاصله مشخص </a:t>
            </a:r>
            <a:r>
              <a:rPr lang="en-US" dirty="0">
                <a:cs typeface="B Zar" panose="00000400000000000000" pitchFamily="2" charset="-78"/>
              </a:rPr>
              <a:t>d </a:t>
            </a:r>
            <a:r>
              <a:rPr lang="fa-IR" dirty="0">
                <a:cs typeface="B Zar" panose="00000400000000000000" pitchFamily="2" charset="-78"/>
              </a:rPr>
              <a:t>از نمونه است و </a:t>
            </a:r>
            <a:r>
              <a:rPr lang="en-US" dirty="0">
                <a:cs typeface="B Zar" panose="00000400000000000000" pitchFamily="2" charset="-78"/>
              </a:rPr>
              <a:t>V (d) </a:t>
            </a:r>
            <a:r>
              <a:rPr lang="fa-IR" dirty="0">
                <a:cs typeface="B Zar" panose="00000400000000000000" pitchFamily="2" charset="-78"/>
              </a:rPr>
              <a:t>حجم همسایگی است.</a:t>
            </a:r>
            <a:endParaRPr lang="en-US" dirty="0">
              <a:cs typeface="B Zar" panose="00000400000000000000" pitchFamily="2" charset="-78"/>
            </a:endParaRPr>
          </a:p>
          <a:p>
            <a:pPr algn="just" rtl="1"/>
            <a:r>
              <a:rPr lang="fa-IR" dirty="0">
                <a:cs typeface="B Zar" panose="00000400000000000000" pitchFamily="2" charset="-78"/>
              </a:rPr>
              <a:t>بنابراین، یک ناهنجاری تعداد نمونه های کمتری در فاصله </a:t>
            </a:r>
            <a:r>
              <a:rPr lang="en-US" dirty="0">
                <a:cs typeface="B Zar" panose="00000400000000000000" pitchFamily="2" charset="-78"/>
              </a:rPr>
              <a:t>d </a:t>
            </a:r>
            <a:r>
              <a:rPr lang="fa-IR" dirty="0">
                <a:cs typeface="B Zar" panose="00000400000000000000" pitchFamily="2" charset="-78"/>
              </a:rPr>
              <a:t>نسبت به یک نمونه معمولی خواهد داشت.</a:t>
            </a:r>
            <a:endParaRPr lang="en-US" dirty="0">
              <a:cs typeface="B Zar" panose="00000400000000000000" pitchFamily="2" charset="-78"/>
            </a:endParaRPr>
          </a:p>
        </p:txBody>
      </p:sp>
    </p:spTree>
    <p:extLst>
      <p:ext uri="{BB962C8B-B14F-4D97-AF65-F5344CB8AC3E}">
        <p14:creationId xmlns:p14="http://schemas.microsoft.com/office/powerpoint/2010/main" val="39511127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F1F1-1E6D-7FB0-3735-4389F5ED781F}"/>
              </a:ext>
            </a:extLst>
          </p:cNvPr>
          <p:cNvSpPr>
            <a:spLocks noGrp="1"/>
          </p:cNvSpPr>
          <p:nvPr>
            <p:ph type="title"/>
          </p:nvPr>
        </p:nvSpPr>
        <p:spPr>
          <a:xfrm>
            <a:off x="838200" y="365126"/>
            <a:ext cx="10515600" cy="615536"/>
          </a:xfrm>
        </p:spPr>
        <p:txBody>
          <a:bodyPr>
            <a:normAutofit fontScale="90000"/>
          </a:bodyPr>
          <a:lstStyle/>
          <a:p>
            <a:pPr algn="ctr"/>
            <a:r>
              <a:rPr lang="en-US" dirty="0"/>
              <a:t>Clustering-based Approaches</a:t>
            </a:r>
          </a:p>
        </p:txBody>
      </p:sp>
      <p:sp>
        <p:nvSpPr>
          <p:cNvPr id="3" name="Content Placeholder 2">
            <a:extLst>
              <a:ext uri="{FF2B5EF4-FFF2-40B4-BE49-F238E27FC236}">
                <a16:creationId xmlns:a16="http://schemas.microsoft.com/office/drawing/2014/main" id="{1F367AEF-A813-582F-4DC5-2A2372A0FF4C}"/>
              </a:ext>
            </a:extLst>
          </p:cNvPr>
          <p:cNvSpPr>
            <a:spLocks noGrp="1"/>
          </p:cNvSpPr>
          <p:nvPr>
            <p:ph idx="1"/>
          </p:nvPr>
        </p:nvSpPr>
        <p:spPr>
          <a:xfrm>
            <a:off x="838200" y="980662"/>
            <a:ext cx="10515600" cy="5196301"/>
          </a:xfrm>
        </p:spPr>
        <p:txBody>
          <a:bodyPr/>
          <a:lstStyle/>
          <a:p>
            <a:pPr algn="just" rtl="1"/>
            <a:r>
              <a:rPr lang="fa-IR" dirty="0">
                <a:cs typeface="B Zar" panose="00000400000000000000" pitchFamily="2" charset="-78"/>
              </a:rPr>
              <a:t>روش‌های مبتنی بر خوشه‌بندی برای تشخیص ناهنجاری از خوشه‌ها برای نمایش کلاس عادی استفاده می‌کنند. </a:t>
            </a:r>
            <a:endParaRPr lang="en-US" dirty="0">
              <a:cs typeface="B Zar" panose="00000400000000000000" pitchFamily="2" charset="-78"/>
            </a:endParaRPr>
          </a:p>
          <a:p>
            <a:pPr algn="just" rtl="1"/>
            <a:r>
              <a:rPr lang="fa-IR" dirty="0">
                <a:cs typeface="B Zar" panose="00000400000000000000" pitchFamily="2" charset="-78"/>
              </a:rPr>
              <a:t>این رویکرد بر اساس این فرض استوار است که نمونه‌های عادی نزدیک به یکدیگر ظاهر می‌شوند </a:t>
            </a:r>
          </a:p>
          <a:p>
            <a:pPr algn="just" rtl="1"/>
            <a:r>
              <a:rPr lang="fa-IR" dirty="0">
                <a:cs typeface="B Zar" panose="00000400000000000000" pitchFamily="2" charset="-78"/>
              </a:rPr>
              <a:t>بنابراین می‌توانند در خوشه‌ها گروه‌بندی شوند. </a:t>
            </a:r>
          </a:p>
          <a:p>
            <a:pPr algn="just" rtl="1"/>
            <a:r>
              <a:rPr lang="fa-IR" dirty="0">
                <a:cs typeface="B Zar" panose="00000400000000000000" pitchFamily="2" charset="-78"/>
              </a:rPr>
              <a:t>سپس ناهنجاری‌ها به‌عنوان نمونه‌هایی شناسایی می‌شوند که به خوبی در خوشه‌بندی کلاس عادی قرار نمی‌گیرند، یا در خوشه‌های کوچکی ظاهر می‌شوند که از خوشه‌های کلاس نرمال فاصله زیادی دارند.</a:t>
            </a:r>
            <a:endParaRPr lang="en-US" dirty="0">
              <a:cs typeface="B Zar" panose="00000400000000000000" pitchFamily="2" charset="-78"/>
            </a:endParaRPr>
          </a:p>
        </p:txBody>
      </p:sp>
    </p:spTree>
    <p:extLst>
      <p:ext uri="{BB962C8B-B14F-4D97-AF65-F5344CB8AC3E}">
        <p14:creationId xmlns:p14="http://schemas.microsoft.com/office/powerpoint/2010/main" val="340793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AB85-F387-654E-D38F-66DA6C84C330}"/>
              </a:ext>
            </a:extLst>
          </p:cNvPr>
          <p:cNvSpPr>
            <a:spLocks noGrp="1"/>
          </p:cNvSpPr>
          <p:nvPr>
            <p:ph type="title"/>
          </p:nvPr>
        </p:nvSpPr>
        <p:spPr/>
        <p:txBody>
          <a:bodyPr/>
          <a:lstStyle/>
          <a:p>
            <a:pPr algn="ctr" rtl="1"/>
            <a:r>
              <a:rPr lang="fa-IR" dirty="0">
                <a:cs typeface="B Zar" panose="00000400000000000000" pitchFamily="2" charset="-78"/>
              </a:rPr>
              <a:t>مقیاس پذیری(</a:t>
            </a:r>
            <a:r>
              <a:rPr lang="en-US" dirty="0"/>
              <a:t>Scalability</a:t>
            </a:r>
            <a:r>
              <a:rPr lang="fa-IR" dirty="0"/>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E93AE6B3-EACB-505C-1294-CFA01F21D17B}"/>
              </a:ext>
            </a:extLst>
          </p:cNvPr>
          <p:cNvSpPr>
            <a:spLocks noGrp="1"/>
          </p:cNvSpPr>
          <p:nvPr>
            <p:ph idx="1"/>
          </p:nvPr>
        </p:nvSpPr>
        <p:spPr/>
        <p:txBody>
          <a:bodyPr/>
          <a:lstStyle/>
          <a:p>
            <a:pPr algn="r" rtl="1"/>
            <a:r>
              <a:rPr lang="fa-IR" dirty="0">
                <a:cs typeface="B Zar" panose="00000400000000000000" pitchFamily="2" charset="-78"/>
              </a:rPr>
              <a:t>تکنیک های داده کاوی به گونه ای طراحی شده اند که با افزایش اندازه و پیچیدگی داده ها مقیاس شوند. </a:t>
            </a:r>
          </a:p>
          <a:p>
            <a:pPr algn="r" rtl="1"/>
            <a:r>
              <a:rPr lang="fa-IR" dirty="0">
                <a:cs typeface="B Zar" panose="00000400000000000000" pitchFamily="2" charset="-78"/>
              </a:rPr>
              <a:t>همانطور که حجم داده ها همچنان در حال رشد است، داده کاوی سازگار باقی می ماند </a:t>
            </a:r>
          </a:p>
          <a:p>
            <a:pPr algn="r" rtl="1"/>
            <a:r>
              <a:rPr lang="fa-IR" dirty="0">
                <a:cs typeface="B Zar" panose="00000400000000000000" pitchFamily="2" charset="-78"/>
              </a:rPr>
              <a:t>و آن را به یک دارایی ارزشمند برای سازمان هایی تبدیل می کند که با اندازه ها و پیچیدگی های مختلف داده سر و کار دارند.</a:t>
            </a:r>
            <a:endParaRPr lang="en-US" dirty="0">
              <a:cs typeface="B Zar" panose="00000400000000000000" pitchFamily="2" charset="-78"/>
            </a:endParaRPr>
          </a:p>
        </p:txBody>
      </p:sp>
    </p:spTree>
    <p:extLst>
      <p:ext uri="{BB962C8B-B14F-4D97-AF65-F5344CB8AC3E}">
        <p14:creationId xmlns:p14="http://schemas.microsoft.com/office/powerpoint/2010/main" val="86041615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77D06-8CA3-C7CF-E0DB-E02F76F19904}"/>
              </a:ext>
            </a:extLst>
          </p:cNvPr>
          <p:cNvSpPr>
            <a:spLocks noGrp="1"/>
          </p:cNvSpPr>
          <p:nvPr>
            <p:ph type="title"/>
          </p:nvPr>
        </p:nvSpPr>
        <p:spPr>
          <a:xfrm>
            <a:off x="838200" y="365126"/>
            <a:ext cx="10515600" cy="761310"/>
          </a:xfrm>
        </p:spPr>
        <p:txBody>
          <a:bodyPr/>
          <a:lstStyle/>
          <a:p>
            <a:pPr algn="ctr"/>
            <a:r>
              <a:rPr lang="en-US" dirty="0"/>
              <a:t>Reconstruction-based Approaches</a:t>
            </a:r>
          </a:p>
        </p:txBody>
      </p:sp>
      <p:sp>
        <p:nvSpPr>
          <p:cNvPr id="3" name="Content Placeholder 2">
            <a:extLst>
              <a:ext uri="{FF2B5EF4-FFF2-40B4-BE49-F238E27FC236}">
                <a16:creationId xmlns:a16="http://schemas.microsoft.com/office/drawing/2014/main" id="{65E8849F-63D5-8AD3-04A8-AA8032AC19C1}"/>
              </a:ext>
            </a:extLst>
          </p:cNvPr>
          <p:cNvSpPr>
            <a:spLocks noGrp="1"/>
          </p:cNvSpPr>
          <p:nvPr>
            <p:ph idx="1"/>
          </p:nvPr>
        </p:nvSpPr>
        <p:spPr>
          <a:xfrm>
            <a:off x="838200" y="1126437"/>
            <a:ext cx="10515600" cy="2544416"/>
          </a:xfrm>
        </p:spPr>
        <p:txBody>
          <a:bodyPr/>
          <a:lstStyle/>
          <a:p>
            <a:pPr algn="just" rtl="1"/>
            <a:r>
              <a:rPr lang="fa-IR" dirty="0">
                <a:cs typeface="B Zar" panose="00000400000000000000" pitchFamily="2" charset="-78"/>
              </a:rPr>
              <a:t>تکنیک‌های مبتنی بر بازسازی بر این فرض استوار است که کلاس عادی را می توان با ابعاد پایین‌تر از فضای اصلی خلاصه نمود.</a:t>
            </a:r>
          </a:p>
          <a:p>
            <a:pPr algn="just" rtl="1"/>
            <a:r>
              <a:rPr lang="fa-IR" dirty="0">
                <a:cs typeface="B Zar" panose="00000400000000000000" pitchFamily="2" charset="-78"/>
              </a:rPr>
              <a:t> به عبارت دیگر، الگوهایی در توزیع کلاس عادی وجود دارد که می‌توان با استفاده از آنها کاهش بعد، انجام داد.</a:t>
            </a:r>
          </a:p>
          <a:p>
            <a:pPr algn="just"/>
            <a:r>
              <a:rPr lang="en-US" b="0" i="1" u="none" strike="noStrike" baseline="0" dirty="0">
                <a:latin typeface="CMTI10"/>
              </a:rPr>
              <a:t>reconstruction </a:t>
            </a:r>
            <a:r>
              <a:rPr lang="en-US" b="0" i="0" u="none" strike="noStrike" baseline="0" dirty="0">
                <a:latin typeface="CMR10"/>
              </a:rPr>
              <a:t>of </a:t>
            </a:r>
            <a:r>
              <a:rPr lang="en-US" b="1" i="0" u="none" strike="noStrike" baseline="0" dirty="0">
                <a:latin typeface="CMBX10"/>
              </a:rPr>
              <a:t>x</a:t>
            </a:r>
            <a:r>
              <a:rPr lang="fa-IR" dirty="0">
                <a:latin typeface="CMR10"/>
              </a:rPr>
              <a:t> </a:t>
            </a:r>
            <a:r>
              <a:rPr lang="en-US" b="0" i="0" u="none" strike="noStrike" baseline="0" dirty="0">
                <a:latin typeface="CMR10"/>
              </a:rPr>
              <a:t>as </a:t>
            </a:r>
            <a:r>
              <a:rPr lang="en-US" b="1" i="0" u="none" strike="noStrike" baseline="0" dirty="0">
                <a:latin typeface="CMBX10"/>
              </a:rPr>
              <a:t>ˆx</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987881C7-E104-E930-11C8-7A2987AB3D69}"/>
              </a:ext>
            </a:extLst>
          </p:cNvPr>
          <p:cNvPicPr>
            <a:picLocks noChangeAspect="1"/>
          </p:cNvPicPr>
          <p:nvPr/>
        </p:nvPicPr>
        <p:blipFill>
          <a:blip r:embed="rId2"/>
          <a:stretch>
            <a:fillRect/>
          </a:stretch>
        </p:blipFill>
        <p:spPr>
          <a:xfrm>
            <a:off x="1139798" y="3776870"/>
            <a:ext cx="5654011" cy="817286"/>
          </a:xfrm>
          <a:prstGeom prst="rect">
            <a:avLst/>
          </a:prstGeom>
        </p:spPr>
      </p:pic>
    </p:spTree>
    <p:extLst>
      <p:ext uri="{BB962C8B-B14F-4D97-AF65-F5344CB8AC3E}">
        <p14:creationId xmlns:p14="http://schemas.microsoft.com/office/powerpoint/2010/main" val="42498946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68BD19-6254-DA92-B51C-97F2493A7467}"/>
              </a:ext>
            </a:extLst>
          </p:cNvPr>
          <p:cNvPicPr>
            <a:picLocks noChangeAspect="1"/>
          </p:cNvPicPr>
          <p:nvPr/>
        </p:nvPicPr>
        <p:blipFill>
          <a:blip r:embed="rId2"/>
          <a:stretch>
            <a:fillRect/>
          </a:stretch>
        </p:blipFill>
        <p:spPr>
          <a:xfrm>
            <a:off x="1193145" y="769039"/>
            <a:ext cx="9529727" cy="4969151"/>
          </a:xfrm>
          <a:prstGeom prst="rect">
            <a:avLst/>
          </a:prstGeom>
        </p:spPr>
      </p:pic>
    </p:spTree>
    <p:extLst>
      <p:ext uri="{BB962C8B-B14F-4D97-AF65-F5344CB8AC3E}">
        <p14:creationId xmlns:p14="http://schemas.microsoft.com/office/powerpoint/2010/main" val="295516334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C2BE-98B9-05CD-60C2-36A6FD2F7A89}"/>
              </a:ext>
            </a:extLst>
          </p:cNvPr>
          <p:cNvSpPr>
            <a:spLocks noGrp="1"/>
          </p:cNvSpPr>
          <p:nvPr>
            <p:ph type="title"/>
          </p:nvPr>
        </p:nvSpPr>
        <p:spPr>
          <a:xfrm>
            <a:off x="838200" y="365125"/>
            <a:ext cx="10515600" cy="575779"/>
          </a:xfrm>
        </p:spPr>
        <p:txBody>
          <a:bodyPr>
            <a:normAutofit fontScale="90000"/>
          </a:bodyPr>
          <a:lstStyle/>
          <a:p>
            <a:pPr algn="ctr"/>
            <a:r>
              <a:rPr lang="en-US" dirty="0"/>
              <a:t>One-class classification approaches</a:t>
            </a:r>
          </a:p>
        </p:txBody>
      </p:sp>
      <p:sp>
        <p:nvSpPr>
          <p:cNvPr id="3" name="Content Placeholder 2">
            <a:extLst>
              <a:ext uri="{FF2B5EF4-FFF2-40B4-BE49-F238E27FC236}">
                <a16:creationId xmlns:a16="http://schemas.microsoft.com/office/drawing/2014/main" id="{D867E1E5-C13E-A57F-5A74-C84140E6EED3}"/>
              </a:ext>
            </a:extLst>
          </p:cNvPr>
          <p:cNvSpPr>
            <a:spLocks noGrp="1"/>
          </p:cNvSpPr>
          <p:nvPr>
            <p:ph idx="1"/>
          </p:nvPr>
        </p:nvSpPr>
        <p:spPr>
          <a:xfrm>
            <a:off x="838200" y="1232453"/>
            <a:ext cx="10515600" cy="1828800"/>
          </a:xfrm>
        </p:spPr>
        <p:txBody>
          <a:bodyPr>
            <a:normAutofit lnSpcReduction="10000"/>
          </a:bodyPr>
          <a:lstStyle/>
          <a:p>
            <a:pPr algn="just" rtl="1"/>
            <a:r>
              <a:rPr lang="fa-IR" dirty="0">
                <a:cs typeface="B Zar" panose="00000400000000000000" pitchFamily="2" charset="-78"/>
              </a:rPr>
              <a:t>رویکردهای طبقه‌بندی تک کلاسی، مرز تصمیم‌گیری را در فضای صفت می‌آموزند</a:t>
            </a:r>
          </a:p>
          <a:p>
            <a:pPr algn="just" rtl="1"/>
            <a:r>
              <a:rPr lang="fa-IR" dirty="0">
                <a:cs typeface="B Zar" panose="00000400000000000000" pitchFamily="2" charset="-78"/>
              </a:rPr>
              <a:t>بر اساس این رویکرد تمام داده های عادی را در یک طرف مرز محصور می‌شوند.</a:t>
            </a:r>
          </a:p>
          <a:p>
            <a:pPr algn="just" rtl="1"/>
            <a:r>
              <a:rPr lang="fa-IR" dirty="0">
                <a:cs typeface="B Zar" panose="00000400000000000000" pitchFamily="2" charset="-78"/>
              </a:rPr>
              <a:t>شکل زیر نمونه ای از مرز تصمیم را نشان می دهد، که در آن نقاط متعلق به یک طرف مرز (سایه دار) به کلاس عادی تعلق دارند. </a:t>
            </a:r>
          </a:p>
        </p:txBody>
      </p:sp>
      <p:pic>
        <p:nvPicPr>
          <p:cNvPr id="5" name="Picture 4">
            <a:extLst>
              <a:ext uri="{FF2B5EF4-FFF2-40B4-BE49-F238E27FC236}">
                <a16:creationId xmlns:a16="http://schemas.microsoft.com/office/drawing/2014/main" id="{EDF55D08-FEA8-45A2-4F66-91A2BC66B4FF}"/>
              </a:ext>
            </a:extLst>
          </p:cNvPr>
          <p:cNvPicPr>
            <a:picLocks noChangeAspect="1"/>
          </p:cNvPicPr>
          <p:nvPr/>
        </p:nvPicPr>
        <p:blipFill>
          <a:blip r:embed="rId2"/>
          <a:stretch>
            <a:fillRect/>
          </a:stretch>
        </p:blipFill>
        <p:spPr>
          <a:xfrm>
            <a:off x="1497496" y="3061253"/>
            <a:ext cx="9104243" cy="3838780"/>
          </a:xfrm>
          <a:prstGeom prst="rect">
            <a:avLst/>
          </a:prstGeom>
        </p:spPr>
      </p:pic>
    </p:spTree>
    <p:extLst>
      <p:ext uri="{BB962C8B-B14F-4D97-AF65-F5344CB8AC3E}">
        <p14:creationId xmlns:p14="http://schemas.microsoft.com/office/powerpoint/2010/main" val="4085622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926C-A4D7-8151-1AD7-069F985AB886}"/>
              </a:ext>
            </a:extLst>
          </p:cNvPr>
          <p:cNvSpPr>
            <a:spLocks noGrp="1"/>
          </p:cNvSpPr>
          <p:nvPr>
            <p:ph type="title"/>
          </p:nvPr>
        </p:nvSpPr>
        <p:spPr>
          <a:xfrm>
            <a:off x="838200" y="365125"/>
            <a:ext cx="10515600" cy="708301"/>
          </a:xfrm>
        </p:spPr>
        <p:txBody>
          <a:bodyPr/>
          <a:lstStyle/>
          <a:p>
            <a:pPr algn="ctr"/>
            <a:r>
              <a:rPr lang="en-US" sz="4000" dirty="0"/>
              <a:t>Information Theoretic Approaches</a:t>
            </a:r>
          </a:p>
        </p:txBody>
      </p:sp>
      <p:sp>
        <p:nvSpPr>
          <p:cNvPr id="3" name="Content Placeholder 2">
            <a:extLst>
              <a:ext uri="{FF2B5EF4-FFF2-40B4-BE49-F238E27FC236}">
                <a16:creationId xmlns:a16="http://schemas.microsoft.com/office/drawing/2014/main" id="{DB98730F-A95F-D1A7-2FFE-0FEC9AEBE4E2}"/>
              </a:ext>
            </a:extLst>
          </p:cNvPr>
          <p:cNvSpPr>
            <a:spLocks noGrp="1"/>
          </p:cNvSpPr>
          <p:nvPr>
            <p:ph idx="1"/>
          </p:nvPr>
        </p:nvSpPr>
        <p:spPr>
          <a:xfrm>
            <a:off x="838200" y="1073426"/>
            <a:ext cx="10515600" cy="4346713"/>
          </a:xfrm>
        </p:spPr>
        <p:txBody>
          <a:bodyPr/>
          <a:lstStyle/>
          <a:p>
            <a:pPr algn="just" rtl="1"/>
            <a:r>
              <a:rPr lang="fa-IR" dirty="0">
                <a:cs typeface="B Zar" panose="00000400000000000000" pitchFamily="2" charset="-78"/>
              </a:rPr>
              <a:t>در این رویکرد فرض می شود که کلاس عادی را می توان با استفاده از کدگزارهای فشرده ارائه نمود.</a:t>
            </a:r>
          </a:p>
          <a:p>
            <a:pPr algn="just" rtl="1"/>
            <a:r>
              <a:rPr lang="fa-IR" dirty="0">
                <a:cs typeface="B Zar" panose="00000400000000000000" pitchFamily="2" charset="-78"/>
              </a:rPr>
              <a:t>همچنین به جای یادگیری صریح چنین کدگزارها، تمرکز بر روی مقدار اطلاعات مورد نیاز برای تعیین چنین کدگزارها است. </a:t>
            </a:r>
          </a:p>
          <a:p>
            <a:pPr algn="just" rtl="1"/>
            <a:r>
              <a:rPr lang="fa-IR" dirty="0">
                <a:cs typeface="B Zar" panose="00000400000000000000" pitchFamily="2" charset="-78"/>
              </a:rPr>
              <a:t>اگر کلاس معمولی ساختار یا الگوی خاصی را نشان دهد، می‌توان انتظار داشت که آن را با استفاده از تعداد کمی اطلاعات کدگزاری کنیم. </a:t>
            </a:r>
          </a:p>
          <a:p>
            <a:pPr algn="just" rtl="1"/>
            <a:r>
              <a:rPr lang="fa-IR" dirty="0">
                <a:cs typeface="B Zar" panose="00000400000000000000" pitchFamily="2" charset="-78"/>
              </a:rPr>
              <a:t>پس می‌توان ناهنجاری‌ها را به‌عنوان نمونه‌هایی شناسایی کرد که بی‌نظمی‌هایی را در داده‌ها ایجاد می‌کنند، که محتوای کلی اطلاعات مجموعه داده را افزایش می‌دهد.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9A6434F8-9BEB-AC29-2F5E-93AEB1BEE11C}"/>
              </a:ext>
            </a:extLst>
          </p:cNvPr>
          <p:cNvPicPr>
            <a:picLocks noChangeAspect="1"/>
          </p:cNvPicPr>
          <p:nvPr/>
        </p:nvPicPr>
        <p:blipFill>
          <a:blip r:embed="rId2"/>
          <a:stretch>
            <a:fillRect/>
          </a:stretch>
        </p:blipFill>
        <p:spPr>
          <a:xfrm>
            <a:off x="2192030" y="5420139"/>
            <a:ext cx="5746851" cy="920612"/>
          </a:xfrm>
          <a:prstGeom prst="rect">
            <a:avLst/>
          </a:prstGeom>
        </p:spPr>
      </p:pic>
    </p:spTree>
    <p:extLst>
      <p:ext uri="{BB962C8B-B14F-4D97-AF65-F5344CB8AC3E}">
        <p14:creationId xmlns:p14="http://schemas.microsoft.com/office/powerpoint/2010/main" val="12365465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A49B-37D5-584D-DF90-41918FE62DD3}"/>
              </a:ext>
            </a:extLst>
          </p:cNvPr>
          <p:cNvSpPr>
            <a:spLocks noGrp="1"/>
          </p:cNvSpPr>
          <p:nvPr>
            <p:ph type="title"/>
          </p:nvPr>
        </p:nvSpPr>
        <p:spPr>
          <a:xfrm>
            <a:off x="838200" y="365126"/>
            <a:ext cx="10515600" cy="602284"/>
          </a:xfrm>
        </p:spPr>
        <p:txBody>
          <a:bodyPr>
            <a:normAutofit fontScale="90000"/>
          </a:bodyPr>
          <a:lstStyle/>
          <a:p>
            <a:pPr algn="ctr"/>
            <a:r>
              <a:rPr lang="en-US" sz="4000" dirty="0"/>
              <a:t>Example</a:t>
            </a:r>
          </a:p>
        </p:txBody>
      </p:sp>
      <p:pic>
        <p:nvPicPr>
          <p:cNvPr id="5" name="Picture 4">
            <a:extLst>
              <a:ext uri="{FF2B5EF4-FFF2-40B4-BE49-F238E27FC236}">
                <a16:creationId xmlns:a16="http://schemas.microsoft.com/office/drawing/2014/main" id="{13570F7B-788E-842D-B19E-5A7E4E383810}"/>
              </a:ext>
            </a:extLst>
          </p:cNvPr>
          <p:cNvPicPr>
            <a:picLocks noChangeAspect="1"/>
          </p:cNvPicPr>
          <p:nvPr/>
        </p:nvPicPr>
        <p:blipFill>
          <a:blip r:embed="rId2"/>
          <a:stretch>
            <a:fillRect/>
          </a:stretch>
        </p:blipFill>
        <p:spPr>
          <a:xfrm>
            <a:off x="742122" y="1063072"/>
            <a:ext cx="10349948" cy="2899327"/>
          </a:xfrm>
          <a:prstGeom prst="rect">
            <a:avLst/>
          </a:prstGeom>
        </p:spPr>
      </p:pic>
      <p:pic>
        <p:nvPicPr>
          <p:cNvPr id="7" name="Picture 6">
            <a:extLst>
              <a:ext uri="{FF2B5EF4-FFF2-40B4-BE49-F238E27FC236}">
                <a16:creationId xmlns:a16="http://schemas.microsoft.com/office/drawing/2014/main" id="{F99647F4-3DCC-E7FD-695F-F8F256912CB8}"/>
              </a:ext>
            </a:extLst>
          </p:cNvPr>
          <p:cNvPicPr>
            <a:picLocks noChangeAspect="1"/>
          </p:cNvPicPr>
          <p:nvPr/>
        </p:nvPicPr>
        <p:blipFill>
          <a:blip r:embed="rId3"/>
          <a:stretch>
            <a:fillRect/>
          </a:stretch>
        </p:blipFill>
        <p:spPr>
          <a:xfrm>
            <a:off x="1001771" y="3962399"/>
            <a:ext cx="3344942" cy="911504"/>
          </a:xfrm>
          <a:prstGeom prst="rect">
            <a:avLst/>
          </a:prstGeom>
        </p:spPr>
      </p:pic>
      <p:pic>
        <p:nvPicPr>
          <p:cNvPr id="9" name="Picture 8">
            <a:extLst>
              <a:ext uri="{FF2B5EF4-FFF2-40B4-BE49-F238E27FC236}">
                <a16:creationId xmlns:a16="http://schemas.microsoft.com/office/drawing/2014/main" id="{7BC5380F-D199-0FB2-E7F9-E3E324273184}"/>
              </a:ext>
            </a:extLst>
          </p:cNvPr>
          <p:cNvPicPr>
            <a:picLocks noChangeAspect="1"/>
          </p:cNvPicPr>
          <p:nvPr/>
        </p:nvPicPr>
        <p:blipFill>
          <a:blip r:embed="rId4"/>
          <a:stretch>
            <a:fillRect/>
          </a:stretch>
        </p:blipFill>
        <p:spPr>
          <a:xfrm>
            <a:off x="0" y="5115891"/>
            <a:ext cx="11913704" cy="751440"/>
          </a:xfrm>
          <a:prstGeom prst="rect">
            <a:avLst/>
          </a:prstGeom>
        </p:spPr>
      </p:pic>
    </p:spTree>
    <p:extLst>
      <p:ext uri="{BB962C8B-B14F-4D97-AF65-F5344CB8AC3E}">
        <p14:creationId xmlns:p14="http://schemas.microsoft.com/office/powerpoint/2010/main" val="1693407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04C1-9A23-2AC0-C03D-17C85F810016}"/>
              </a:ext>
            </a:extLst>
          </p:cNvPr>
          <p:cNvSpPr>
            <a:spLocks noGrp="1"/>
          </p:cNvSpPr>
          <p:nvPr>
            <p:ph type="title"/>
          </p:nvPr>
        </p:nvSpPr>
        <p:spPr/>
        <p:txBody>
          <a:bodyPr/>
          <a:lstStyle/>
          <a:p>
            <a:pPr algn="ctr" rtl="1"/>
            <a:r>
              <a:rPr lang="fa-IR" dirty="0">
                <a:cs typeface="B Zar" panose="00000400000000000000" pitchFamily="2" charset="-78"/>
              </a:rPr>
              <a:t>داده محور(</a:t>
            </a:r>
            <a:r>
              <a:rPr lang="en-US" dirty="0">
                <a:cs typeface="B Zar" panose="00000400000000000000" pitchFamily="2" charset="-78"/>
              </a:rPr>
              <a:t>Data-driven </a:t>
            </a:r>
            <a:r>
              <a:rPr lang="fa-IR" dirty="0">
                <a:cs typeface="B Zar" panose="00000400000000000000" pitchFamily="2" charset="-78"/>
              </a:rPr>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9937149D-827D-9740-556E-D6C8D549C3D8}"/>
              </a:ext>
            </a:extLst>
          </p:cNvPr>
          <p:cNvSpPr>
            <a:spLocks noGrp="1"/>
          </p:cNvSpPr>
          <p:nvPr>
            <p:ph idx="1"/>
          </p:nvPr>
        </p:nvSpPr>
        <p:spPr/>
        <p:txBody>
          <a:bodyPr/>
          <a:lstStyle/>
          <a:p>
            <a:pPr algn="r" rtl="1"/>
            <a:r>
              <a:rPr lang="fa-IR" dirty="0">
                <a:cs typeface="B Zar" panose="00000400000000000000" pitchFamily="2" charset="-78"/>
              </a:rPr>
              <a:t>در هسته خود، داده کاوی یک رویکرد داده محور (</a:t>
            </a:r>
            <a:r>
              <a:rPr lang="en-US" dirty="0">
                <a:cs typeface="B Zar" panose="00000400000000000000" pitchFamily="2" charset="-78"/>
              </a:rPr>
              <a:t>data-centric approach</a:t>
            </a:r>
            <a:r>
              <a:rPr lang="fa-IR" dirty="0">
                <a:cs typeface="B Zar" panose="00000400000000000000" pitchFamily="2" charset="-78"/>
              </a:rPr>
              <a:t>) است.</a:t>
            </a:r>
          </a:p>
          <a:p>
            <a:pPr algn="r" rtl="1"/>
            <a:r>
              <a:rPr lang="fa-IR" dirty="0">
                <a:cs typeface="B Zar" panose="00000400000000000000" pitchFamily="2" charset="-78"/>
              </a:rPr>
              <a:t> به داده ها به عنوان منبع اولیه دانش و بینش متکی است. </a:t>
            </a:r>
          </a:p>
          <a:p>
            <a:pPr algn="r" rtl="1"/>
            <a:r>
              <a:rPr lang="fa-IR" dirty="0">
                <a:cs typeface="B Zar" panose="00000400000000000000" pitchFamily="2" charset="-78"/>
              </a:rPr>
              <a:t>این دیدگاه مبتنی بر داده تضمین می کند که تصمیمات ریشه در شواهد تجربی و به روزترین اطلاعات دارند و به فرآیندهای تصمیم گیری آگاهانه تر و دقیق تر کمک می کند.</a:t>
            </a:r>
            <a:endParaRPr lang="en-US" dirty="0">
              <a:cs typeface="B Zar" panose="00000400000000000000" pitchFamily="2" charset="-78"/>
            </a:endParaRPr>
          </a:p>
        </p:txBody>
      </p:sp>
    </p:spTree>
    <p:extLst>
      <p:ext uri="{BB962C8B-B14F-4D97-AF65-F5344CB8AC3E}">
        <p14:creationId xmlns:p14="http://schemas.microsoft.com/office/powerpoint/2010/main" val="2726228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A3B51-94D2-532F-6A6D-58E9BFA62EE2}"/>
              </a:ext>
            </a:extLst>
          </p:cNvPr>
          <p:cNvSpPr>
            <a:spLocks noGrp="1"/>
          </p:cNvSpPr>
          <p:nvPr>
            <p:ph type="title"/>
          </p:nvPr>
        </p:nvSpPr>
        <p:spPr>
          <a:xfrm>
            <a:off x="838200" y="365125"/>
            <a:ext cx="10515600" cy="900149"/>
          </a:xfrm>
        </p:spPr>
        <p:txBody>
          <a:bodyPr/>
          <a:lstStyle/>
          <a:p>
            <a:pPr algn="ctr" rtl="1"/>
            <a:r>
              <a:rPr lang="fa-IR" dirty="0">
                <a:cs typeface="B Zar" panose="00000400000000000000" pitchFamily="2" charset="-78"/>
              </a:rPr>
              <a:t>تعامل (</a:t>
            </a:r>
            <a:r>
              <a:rPr lang="en-US" dirty="0">
                <a:cs typeface="B Zar" panose="00000400000000000000" pitchFamily="2" charset="-78"/>
              </a:rPr>
              <a:t>Interactivity</a:t>
            </a:r>
            <a:r>
              <a:rPr lang="fa-IR" dirty="0">
                <a:cs typeface="B Zar" panose="00000400000000000000" pitchFamily="2" charset="-78"/>
              </a:rPr>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CE4A7E24-D5D0-1493-69B2-E04352E6869F}"/>
              </a:ext>
            </a:extLst>
          </p:cNvPr>
          <p:cNvSpPr>
            <a:spLocks noGrp="1"/>
          </p:cNvSpPr>
          <p:nvPr>
            <p:ph idx="1"/>
          </p:nvPr>
        </p:nvSpPr>
        <p:spPr>
          <a:xfrm>
            <a:off x="838200" y="1265274"/>
            <a:ext cx="10515600" cy="4911689"/>
          </a:xfrm>
        </p:spPr>
        <p:txBody>
          <a:bodyPr/>
          <a:lstStyle/>
          <a:p>
            <a:pPr algn="r" rtl="1"/>
            <a:r>
              <a:rPr lang="fa-IR" dirty="0">
                <a:cs typeface="B Zar" panose="00000400000000000000" pitchFamily="2" charset="-78"/>
              </a:rPr>
              <a:t>داده کاوی اغلب شامل تعامل و بازخورد کاربر است. </a:t>
            </a:r>
          </a:p>
          <a:p>
            <a:pPr algn="r" rtl="1"/>
            <a:r>
              <a:rPr lang="fa-IR" dirty="0">
                <a:cs typeface="B Zar" panose="00000400000000000000" pitchFamily="2" charset="-78"/>
              </a:rPr>
              <a:t>تحلیلگران می توانند جستجوهای خود را به دقت تنظیم کنند، مدل ها را تنظیم کنند و فرآیند داده کاوی را تکرار کنند. </a:t>
            </a:r>
          </a:p>
          <a:p>
            <a:pPr algn="r" rtl="1"/>
            <a:r>
              <a:rPr lang="fa-IR" dirty="0">
                <a:cs typeface="B Zar" panose="00000400000000000000" pitchFamily="2" charset="-78"/>
              </a:rPr>
              <a:t>این تعامل امکان پالایش نتایج را فراهم می کند و به بینش های دقیق تر و عملی تر منجر می شود زیرا تحلیلگران درک عمیق تری از داده ها به دست می آورند.</a:t>
            </a:r>
          </a:p>
          <a:p>
            <a:pPr marL="0" indent="0" algn="r" rtl="1">
              <a:buNone/>
            </a:pPr>
            <a:endParaRPr lang="en-US" dirty="0">
              <a:cs typeface="B Zar" panose="00000400000000000000" pitchFamily="2" charset="-78"/>
            </a:endParaRPr>
          </a:p>
        </p:txBody>
      </p:sp>
    </p:spTree>
    <p:extLst>
      <p:ext uri="{BB962C8B-B14F-4D97-AF65-F5344CB8AC3E}">
        <p14:creationId xmlns:p14="http://schemas.microsoft.com/office/powerpoint/2010/main" val="3320978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91D08-9C0A-AD6F-C32F-DE642D0D2BA4}"/>
              </a:ext>
            </a:extLst>
          </p:cNvPr>
          <p:cNvSpPr>
            <a:spLocks noGrp="1"/>
          </p:cNvSpPr>
          <p:nvPr>
            <p:ph type="title"/>
          </p:nvPr>
        </p:nvSpPr>
        <p:spPr/>
        <p:txBody>
          <a:bodyPr/>
          <a:lstStyle/>
          <a:p>
            <a:pPr algn="ctr" rtl="1"/>
            <a:r>
              <a:rPr lang="fa-IR" dirty="0">
                <a:cs typeface="B Zar" panose="00000400000000000000" pitchFamily="2" charset="-78"/>
              </a:rPr>
              <a:t>علم داده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AE8D6A4A-87A1-AE52-FF31-C1600C26966B}"/>
              </a:ext>
            </a:extLst>
          </p:cNvPr>
          <p:cNvSpPr>
            <a:spLocks noGrp="1"/>
          </p:cNvSpPr>
          <p:nvPr>
            <p:ph idx="1"/>
          </p:nvPr>
        </p:nvSpPr>
        <p:spPr/>
        <p:txBody>
          <a:bodyPr/>
          <a:lstStyle/>
          <a:p>
            <a:pPr algn="just" rtl="1"/>
            <a:r>
              <a:rPr lang="fa-IR" dirty="0">
                <a:cs typeface="B Zar" panose="00000400000000000000" pitchFamily="2" charset="-78"/>
              </a:rPr>
              <a:t>بر اساس روش‌شناسی و الگوریتم‌هایی ساخته شد که محققان قبلاً از آنها استفاده کرده اند. </a:t>
            </a:r>
          </a:p>
          <a:p>
            <a:pPr algn="just" rtl="1"/>
            <a:r>
              <a:rPr lang="fa-IR" dirty="0">
                <a:cs typeface="B Zar" panose="00000400000000000000" pitchFamily="2" charset="-78"/>
              </a:rPr>
              <a:t>به طور خاص، محققان علم داده از ایده‌هایی مانند (1) نمونه گیری، برآورد و آزمایش فرضیه‌ها از آمار و (2) الگوریتم‌های جستجو، تکنیک‌های مدل‌سازی و تئوری‌های یادگیری از هوش مصنوعی، تشخیص الگو و یادگیری ماشین استفاده می‌کنند.</a:t>
            </a:r>
          </a:p>
          <a:p>
            <a:pPr algn="just" rtl="1"/>
            <a:r>
              <a:rPr lang="fa-IR" dirty="0">
                <a:cs typeface="B Zar" panose="00000400000000000000" pitchFamily="2" charset="-78"/>
              </a:rPr>
              <a:t> علم داده‌ همچنین به سرعت ایده‌هایی را از حوزه‌های دیگر، از جمله بهینه‌سازی، محاسبات تکاملی، نظریه اطلاعات، پردازش سیگنال، تجسم و بازیابی اطلاعات اتخاذ کرده و آنها را برای حل چالش‌های استخراج داده‌های بزرگ گسترش داده است.</a:t>
            </a:r>
            <a:endParaRPr lang="en-US" dirty="0">
              <a:cs typeface="B Zar" panose="00000400000000000000" pitchFamily="2" charset="-78"/>
            </a:endParaRPr>
          </a:p>
        </p:txBody>
      </p:sp>
    </p:spTree>
    <p:extLst>
      <p:ext uri="{BB962C8B-B14F-4D97-AF65-F5344CB8AC3E}">
        <p14:creationId xmlns:p14="http://schemas.microsoft.com/office/powerpoint/2010/main" val="4181224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6C157-4DFD-5FBD-ED7A-6214C8F97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576" y="1010093"/>
            <a:ext cx="10209223" cy="5188688"/>
          </a:xfrm>
          <a:prstGeom prst="rect">
            <a:avLst/>
          </a:prstGeom>
        </p:spPr>
      </p:pic>
    </p:spTree>
    <p:extLst>
      <p:ext uri="{BB962C8B-B14F-4D97-AF65-F5344CB8AC3E}">
        <p14:creationId xmlns:p14="http://schemas.microsoft.com/office/powerpoint/2010/main" val="546653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03532-38EC-1417-DAFC-0016BC3D5390}"/>
              </a:ext>
            </a:extLst>
          </p:cNvPr>
          <p:cNvSpPr>
            <a:spLocks noGrp="1"/>
          </p:cNvSpPr>
          <p:nvPr>
            <p:ph idx="1"/>
          </p:nvPr>
        </p:nvSpPr>
        <p:spPr>
          <a:xfrm>
            <a:off x="838200" y="424070"/>
            <a:ext cx="10515600" cy="1338469"/>
          </a:xfrm>
        </p:spPr>
        <p:txBody>
          <a:bodyPr/>
          <a:lstStyle/>
          <a:p>
            <a:pPr algn="just" rtl="1"/>
            <a:r>
              <a:rPr lang="fa-IR" dirty="0">
                <a:cs typeface="B Zar" panose="00000400000000000000" pitchFamily="2" charset="-78"/>
              </a:rPr>
              <a:t>داده کاوی (علم داده) بخشی جدایی ناپذیر از </a:t>
            </a:r>
            <a:r>
              <a:rPr lang="fa-IR" dirty="0">
                <a:solidFill>
                  <a:srgbClr val="FF0000"/>
                </a:solidFill>
                <a:cs typeface="B Zar" panose="00000400000000000000" pitchFamily="2" charset="-78"/>
              </a:rPr>
              <a:t>کشف دانش در پایگاه های داده </a:t>
            </a:r>
            <a:r>
              <a:rPr lang="fa-IR" dirty="0">
                <a:cs typeface="B Zar" panose="00000400000000000000" pitchFamily="2" charset="-78"/>
              </a:rPr>
              <a:t>(</a:t>
            </a:r>
            <a:r>
              <a:rPr lang="en-US" dirty="0">
                <a:cs typeface="B Zar" panose="00000400000000000000" pitchFamily="2" charset="-78"/>
              </a:rPr>
              <a:t>knowledge discovery in databases</a:t>
            </a:r>
            <a:r>
              <a:rPr lang="fa-IR" dirty="0">
                <a:cs typeface="B Zar" panose="00000400000000000000" pitchFamily="2" charset="-78"/>
              </a:rPr>
              <a:t> یا </a:t>
            </a:r>
            <a:r>
              <a:rPr lang="en-US" dirty="0">
                <a:cs typeface="B Zar" panose="00000400000000000000" pitchFamily="2" charset="-78"/>
              </a:rPr>
              <a:t>KDD</a:t>
            </a:r>
            <a:r>
              <a:rPr lang="fa-IR" dirty="0">
                <a:cs typeface="B Zar" panose="00000400000000000000" pitchFamily="2" charset="-78"/>
              </a:rPr>
              <a:t>)</a:t>
            </a:r>
            <a:r>
              <a:rPr lang="en-US" dirty="0">
                <a:cs typeface="B Zar" panose="00000400000000000000" pitchFamily="2" charset="-78"/>
              </a:rPr>
              <a:t> </a:t>
            </a:r>
            <a:r>
              <a:rPr lang="fa-IR" dirty="0">
                <a:cs typeface="B Zar" panose="00000400000000000000" pitchFamily="2" charset="-78"/>
              </a:rPr>
              <a:t>است که فرآیند کلی تبدیل داده های خام به اطلاعات مفید است.</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E962E2B7-64FF-F4C1-0E7D-4AC695042934}"/>
              </a:ext>
            </a:extLst>
          </p:cNvPr>
          <p:cNvPicPr>
            <a:picLocks noChangeAspect="1"/>
          </p:cNvPicPr>
          <p:nvPr/>
        </p:nvPicPr>
        <p:blipFill>
          <a:blip r:embed="rId2"/>
          <a:stretch>
            <a:fillRect/>
          </a:stretch>
        </p:blipFill>
        <p:spPr>
          <a:xfrm>
            <a:off x="859438" y="1895474"/>
            <a:ext cx="9379937" cy="3471655"/>
          </a:xfrm>
          <a:prstGeom prst="rect">
            <a:avLst/>
          </a:prstGeom>
        </p:spPr>
      </p:pic>
    </p:spTree>
    <p:extLst>
      <p:ext uri="{BB962C8B-B14F-4D97-AF65-F5344CB8AC3E}">
        <p14:creationId xmlns:p14="http://schemas.microsoft.com/office/powerpoint/2010/main" val="252118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50AA8-265C-C5AC-B4A8-6B2DAE96A5CF}"/>
              </a:ext>
            </a:extLst>
          </p:cNvPr>
          <p:cNvSpPr>
            <a:spLocks noGrp="1"/>
          </p:cNvSpPr>
          <p:nvPr>
            <p:ph idx="1"/>
          </p:nvPr>
        </p:nvSpPr>
        <p:spPr>
          <a:xfrm>
            <a:off x="838200" y="371061"/>
            <a:ext cx="10515600" cy="5805902"/>
          </a:xfrm>
        </p:spPr>
        <p:txBody>
          <a:bodyPr/>
          <a:lstStyle/>
          <a:p>
            <a:pPr algn="r" rtl="1"/>
            <a:r>
              <a:rPr lang="fa-IR" dirty="0">
                <a:cs typeface="B Zar" panose="00000400000000000000" pitchFamily="2" charset="-78"/>
              </a:rPr>
              <a:t>داده های ورودی را می توان در قالب های مختلف</a:t>
            </a:r>
            <a:r>
              <a:rPr lang="en-US" dirty="0">
                <a:cs typeface="B Zar" panose="00000400000000000000" pitchFamily="2" charset="-78"/>
              </a:rPr>
              <a:t> </a:t>
            </a:r>
            <a:r>
              <a:rPr lang="fa-IR" dirty="0">
                <a:cs typeface="B Zar" panose="00000400000000000000" pitchFamily="2" charset="-78"/>
              </a:rPr>
              <a:t>(صفحات گسترده یا جداول مرتبط) ذخیره کرد</a:t>
            </a:r>
            <a:endParaRPr lang="en-US" dirty="0">
              <a:cs typeface="B Zar" panose="00000400000000000000" pitchFamily="2" charset="-78"/>
            </a:endParaRPr>
          </a:p>
          <a:p>
            <a:pPr algn="r" rtl="1"/>
            <a:r>
              <a:rPr lang="fa-IR" dirty="0">
                <a:cs typeface="B Zar" panose="00000400000000000000" pitchFamily="2" charset="-78"/>
              </a:rPr>
              <a:t>هدف از پیش پردازش (</a:t>
            </a:r>
            <a:r>
              <a:rPr lang="en-US" dirty="0">
                <a:cs typeface="B Zar" panose="00000400000000000000" pitchFamily="2" charset="-78"/>
              </a:rPr>
              <a:t>preprocessing</a:t>
            </a:r>
            <a:r>
              <a:rPr lang="fa-IR" dirty="0">
                <a:cs typeface="B Zar" panose="00000400000000000000" pitchFamily="2" charset="-78"/>
              </a:rPr>
              <a:t>) تبدیل داده های ورودی خام به فرمت مناسب برای  تحلیل بعدی است.</a:t>
            </a:r>
          </a:p>
          <a:p>
            <a:pPr algn="r" rtl="1"/>
            <a:r>
              <a:rPr lang="fa-IR" dirty="0">
                <a:cs typeface="B Zar" panose="00000400000000000000" pitchFamily="2" charset="-78"/>
              </a:rPr>
              <a:t>مراحل مختلف در پیش پردازش داده ها عبارتنداز: </a:t>
            </a:r>
          </a:p>
          <a:p>
            <a:pPr lvl="1" algn="r" rtl="1"/>
            <a:r>
              <a:rPr lang="fa-IR" dirty="0">
                <a:cs typeface="B Zar" panose="00000400000000000000" pitchFamily="2" charset="-78"/>
              </a:rPr>
              <a:t>ترکیب داده ها از منابع متعدد، </a:t>
            </a:r>
          </a:p>
          <a:p>
            <a:pPr lvl="1" algn="r" rtl="1"/>
            <a:r>
              <a:rPr lang="fa-IR" dirty="0">
                <a:cs typeface="B Zar" panose="00000400000000000000" pitchFamily="2" charset="-78"/>
              </a:rPr>
              <a:t>پاک کردن داده ها برای حذف نویز و مشاهدات تکراری</a:t>
            </a:r>
          </a:p>
          <a:p>
            <a:pPr lvl="1" algn="r" rtl="1"/>
            <a:r>
              <a:rPr lang="fa-IR" dirty="0">
                <a:cs typeface="B Zar" panose="00000400000000000000" pitchFamily="2" charset="-78"/>
              </a:rPr>
              <a:t>انتخاب سوابق و ویژگی های مرتبط با وظیفه داده کاوی در دست اقدام است.</a:t>
            </a:r>
          </a:p>
          <a:p>
            <a:pPr lvl="1" algn="r" rtl="1"/>
            <a:endParaRPr lang="fa-IR" dirty="0">
              <a:cs typeface="B Zar" panose="00000400000000000000" pitchFamily="2" charset="-78"/>
            </a:endParaRPr>
          </a:p>
          <a:p>
            <a:pPr algn="r" rtl="1"/>
            <a:r>
              <a:rPr lang="fa-IR" sz="3200" dirty="0">
                <a:cs typeface="B Zar" panose="00000400000000000000" pitchFamily="2" charset="-78"/>
              </a:rPr>
              <a:t>چون داده‌ها به روش های مختلف جمع‌آوری و ذخیره می شوند، پیش‌پردازش داده‌ها شاید پرزحمت‌ترین و زمان‌برترین مرحله در فرآیند کلی کشف دانش باشد</a:t>
            </a:r>
            <a:r>
              <a:rPr lang="fa-IR" dirty="0">
                <a:cs typeface="B Zar" panose="00000400000000000000" pitchFamily="2" charset="-78"/>
              </a:rPr>
              <a:t>.</a:t>
            </a:r>
            <a:endParaRPr lang="en-US" dirty="0">
              <a:cs typeface="B Zar" panose="00000400000000000000" pitchFamily="2" charset="-78"/>
            </a:endParaRPr>
          </a:p>
        </p:txBody>
      </p:sp>
    </p:spTree>
    <p:extLst>
      <p:ext uri="{BB962C8B-B14F-4D97-AF65-F5344CB8AC3E}">
        <p14:creationId xmlns:p14="http://schemas.microsoft.com/office/powerpoint/2010/main" val="192573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53F7-2EBE-07B7-F56B-B4AFE4863D3B}"/>
              </a:ext>
            </a:extLst>
          </p:cNvPr>
          <p:cNvSpPr>
            <a:spLocks noGrp="1"/>
          </p:cNvSpPr>
          <p:nvPr>
            <p:ph type="title"/>
          </p:nvPr>
        </p:nvSpPr>
        <p:spPr/>
        <p:txBody>
          <a:bodyPr/>
          <a:lstStyle/>
          <a:p>
            <a:pPr algn="ctr" rtl="1"/>
            <a:r>
              <a:rPr lang="fa-IR" dirty="0">
                <a:cs typeface="B Zar" panose="00000400000000000000" pitchFamily="2" charset="-78"/>
              </a:rPr>
              <a:t>تعاریف داده کاوی و علم داده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EF1BEDC3-9A52-2764-07CA-6117EC643106}"/>
              </a:ext>
            </a:extLst>
          </p:cNvPr>
          <p:cNvSpPr>
            <a:spLocks noGrp="1"/>
          </p:cNvSpPr>
          <p:nvPr>
            <p:ph idx="1"/>
          </p:nvPr>
        </p:nvSpPr>
        <p:spPr/>
        <p:txBody>
          <a:bodyPr>
            <a:normAutofit fontScale="85000" lnSpcReduction="20000"/>
          </a:bodyPr>
          <a:lstStyle/>
          <a:p>
            <a:pPr algn="r" rtl="1"/>
            <a:r>
              <a:rPr lang="fa-IR" kern="100" dirty="0">
                <a:highlight>
                  <a:srgbClr val="FFFF00"/>
                </a:highlight>
                <a:latin typeface="Calibri" panose="020F0502020204030204" pitchFamily="34" charset="0"/>
                <a:cs typeface="B Zar" panose="00000400000000000000" pitchFamily="2" charset="-78"/>
              </a:rPr>
              <a:t>داده کاوی </a:t>
            </a:r>
            <a:r>
              <a:rPr lang="fa-IR" kern="100" dirty="0">
                <a:latin typeface="Calibri" panose="020F0502020204030204" pitchFamily="34" charset="0"/>
                <a:cs typeface="B Zar" panose="00000400000000000000" pitchFamily="2" charset="-78"/>
              </a:rPr>
              <a:t>فرآیند کشف خودکار اطلاعات مفید از انبار داده های بزرگ است</a:t>
            </a:r>
            <a:r>
              <a:rPr lang="fa-IR" dirty="0"/>
              <a:t>.</a:t>
            </a:r>
          </a:p>
          <a:p>
            <a:pPr algn="r" rtl="1"/>
            <a:r>
              <a:rPr lang="fa-IR" kern="100" dirty="0">
                <a:latin typeface="Calibri" panose="020F0502020204030204" pitchFamily="34" charset="0"/>
                <a:cs typeface="B Zar" panose="00000400000000000000" pitchFamily="2" charset="-78"/>
              </a:rPr>
              <a:t>به فرآیندهای</a:t>
            </a:r>
          </a:p>
          <a:p>
            <a:pPr lvl="1" algn="r" rtl="1"/>
            <a:r>
              <a:rPr lang="fa-IR" kern="100" dirty="0">
                <a:latin typeface="Calibri" panose="020F0502020204030204" pitchFamily="34" charset="0"/>
                <a:cs typeface="B Zar" panose="00000400000000000000" pitchFamily="2" charset="-78"/>
              </a:rPr>
              <a:t> به‌‌دست آوردن دانش از انبار داده‌ها، </a:t>
            </a:r>
          </a:p>
          <a:p>
            <a:pPr lvl="1" algn="r" rtl="1"/>
            <a:r>
              <a:rPr lang="fa-IR" kern="100" dirty="0">
                <a:latin typeface="Calibri" panose="020F0502020204030204" pitchFamily="34" charset="0"/>
                <a:cs typeface="B Zar" panose="00000400000000000000" pitchFamily="2" charset="-78"/>
              </a:rPr>
              <a:t>جمع‌‌آوری داده ها، </a:t>
            </a:r>
          </a:p>
          <a:p>
            <a:pPr lvl="1" algn="r" rtl="1"/>
            <a:r>
              <a:rPr lang="fa-IR" kern="100" dirty="0">
                <a:latin typeface="Calibri" panose="020F0502020204030204" pitchFamily="34" charset="0"/>
                <a:cs typeface="B Zar" panose="00000400000000000000" pitchFamily="2" charset="-78"/>
              </a:rPr>
              <a:t>تحلیل ‌ و بصری سازی داده ها </a:t>
            </a:r>
          </a:p>
          <a:p>
            <a:pPr algn="r" rtl="1"/>
            <a:r>
              <a:rPr lang="fa-IR" kern="100" dirty="0">
                <a:latin typeface="Calibri" panose="020F0502020204030204" pitchFamily="34" charset="0"/>
                <a:cs typeface="B Zar" panose="00000400000000000000" pitchFamily="2" charset="-78"/>
              </a:rPr>
              <a:t>با استفاده از ابزارها و روش‌های مختلف </a:t>
            </a:r>
            <a:r>
              <a:rPr lang="fa-IR" kern="100" dirty="0">
                <a:highlight>
                  <a:srgbClr val="FFFF00"/>
                </a:highlight>
                <a:latin typeface="Calibri" panose="020F0502020204030204" pitchFamily="34" charset="0"/>
                <a:cs typeface="B Zar" panose="00000400000000000000" pitchFamily="2" charset="-78"/>
              </a:rPr>
              <a:t>علم داده </a:t>
            </a:r>
            <a:r>
              <a:rPr lang="fa-IR" kern="100" dirty="0">
                <a:latin typeface="Calibri" panose="020F0502020204030204" pitchFamily="34" charset="0"/>
                <a:cs typeface="B Zar" panose="00000400000000000000" pitchFamily="2" charset="-78"/>
              </a:rPr>
              <a:t>گویند.</a:t>
            </a:r>
          </a:p>
          <a:p>
            <a:pPr algn="r" rtl="1"/>
            <a:r>
              <a:rPr lang="fa-IR" kern="100" dirty="0">
                <a:effectLst/>
                <a:highlight>
                  <a:srgbClr val="FFFF00"/>
                </a:highlight>
                <a:latin typeface="Calibri" panose="020F0502020204030204" pitchFamily="34" charset="0"/>
                <a:ea typeface="Calibri" panose="020F0502020204030204" pitchFamily="34" charset="0"/>
                <a:cs typeface="B Zar" panose="00000400000000000000" pitchFamily="2" charset="-78"/>
              </a:rPr>
              <a:t>علم داده</a:t>
            </a:r>
            <a:r>
              <a:rPr lang="fa-IR" kern="100" dirty="0">
                <a:effectLst/>
                <a:latin typeface="Calibri" panose="020F0502020204030204" pitchFamily="34" charset="0"/>
                <a:ea typeface="Calibri" panose="020F0502020204030204" pitchFamily="34" charset="0"/>
                <a:cs typeface="B Zar" panose="00000400000000000000" pitchFamily="2" charset="-78"/>
              </a:rPr>
              <a:t>، شاخه ای از علوم است که</a:t>
            </a:r>
            <a:r>
              <a:rPr lang="ar-SA" kern="100" dirty="0">
                <a:effectLst/>
                <a:latin typeface="Calibri" panose="020F0502020204030204" pitchFamily="34" charset="0"/>
                <a:ea typeface="Calibri" panose="020F0502020204030204" pitchFamily="34" charset="0"/>
                <a:cs typeface="B Zar" panose="00000400000000000000" pitchFamily="2" charset="-78"/>
              </a:rPr>
              <a:t> روش های سنتی تحلیل داده ها را با الگوریتم های پیچیده برای پردازش داده ها ترکیب می کند. </a:t>
            </a:r>
            <a:endParaRPr lang="fa-IR" kern="100" dirty="0">
              <a:latin typeface="Calibri" panose="020F0502020204030204" pitchFamily="34" charset="0"/>
              <a:cs typeface="B Zar" panose="00000400000000000000" pitchFamily="2" charset="-78"/>
            </a:endParaRPr>
          </a:p>
          <a:p>
            <a:pPr algn="r" rtl="1"/>
            <a:r>
              <a:rPr lang="fa-IR" kern="100" dirty="0">
                <a:latin typeface="Calibri" panose="020F0502020204030204" pitchFamily="34" charset="0"/>
                <a:cs typeface="B Zar" panose="00000400000000000000" pitchFamily="2" charset="-78"/>
              </a:rPr>
              <a:t>داده کاوی بیشتر </a:t>
            </a:r>
            <a:r>
              <a:rPr lang="fa-IR" kern="100" dirty="0">
                <a:solidFill>
                  <a:srgbClr val="FF0000"/>
                </a:solidFill>
                <a:latin typeface="Calibri" panose="020F0502020204030204" pitchFamily="34" charset="0"/>
                <a:cs typeface="B Zar" panose="00000400000000000000" pitchFamily="2" charset="-78"/>
              </a:rPr>
              <a:t>اهداف تجاری </a:t>
            </a:r>
            <a:r>
              <a:rPr lang="fa-IR" kern="100" dirty="0">
                <a:latin typeface="Calibri" panose="020F0502020204030204" pitchFamily="34" charset="0"/>
                <a:cs typeface="B Zar" panose="00000400000000000000" pitchFamily="2" charset="-78"/>
              </a:rPr>
              <a:t>دارد اما علم داده بیشتر </a:t>
            </a:r>
            <a:r>
              <a:rPr lang="fa-IR" kern="100" dirty="0">
                <a:solidFill>
                  <a:srgbClr val="FF0000"/>
                </a:solidFill>
                <a:latin typeface="Calibri" panose="020F0502020204030204" pitchFamily="34" charset="0"/>
                <a:cs typeface="B Zar" panose="00000400000000000000" pitchFamily="2" charset="-78"/>
              </a:rPr>
              <a:t>اهداف علمی </a:t>
            </a:r>
            <a:r>
              <a:rPr lang="fa-IR" kern="100" dirty="0">
                <a:latin typeface="Calibri" panose="020F0502020204030204" pitchFamily="34" charset="0"/>
                <a:cs typeface="B Zar" panose="00000400000000000000" pitchFamily="2" charset="-78"/>
              </a:rPr>
              <a:t>دارد.</a:t>
            </a:r>
            <a:endParaRPr lang="en-US" kern="100" dirty="0">
              <a:latin typeface="Calibri" panose="020F0502020204030204" pitchFamily="34" charset="0"/>
              <a:cs typeface="B Zar" panose="00000400000000000000" pitchFamily="2" charset="-78"/>
            </a:endParaRPr>
          </a:p>
          <a:p>
            <a:pPr algn="r" rtl="1"/>
            <a:r>
              <a:rPr lang="fa-IR" kern="100" dirty="0">
                <a:latin typeface="Calibri" panose="020F0502020204030204" pitchFamily="34" charset="0"/>
                <a:cs typeface="B Zar" panose="00000400000000000000" pitchFamily="2" charset="-78"/>
              </a:rPr>
              <a:t>داده کاوی یک تکنیک است. علم داده یک رشته است.</a:t>
            </a:r>
          </a:p>
          <a:p>
            <a:pPr algn="r" rtl="1"/>
            <a:r>
              <a:rPr lang="fa-IR" sz="2600" b="1" kern="100" dirty="0">
                <a:solidFill>
                  <a:srgbClr val="FF0000"/>
                </a:solidFill>
                <a:highlight>
                  <a:srgbClr val="FFFF00"/>
                </a:highlight>
                <a:latin typeface="Calibri" panose="020F0502020204030204" pitchFamily="34" charset="0"/>
                <a:cs typeface="B Zar" panose="00000400000000000000" pitchFamily="2" charset="-78"/>
              </a:rPr>
              <a:t>بهتر است: </a:t>
            </a:r>
            <a:r>
              <a:rPr lang="fa-IR" kern="100" dirty="0">
                <a:highlight>
                  <a:srgbClr val="FFFF00"/>
                </a:highlight>
                <a:latin typeface="Calibri" panose="020F0502020204030204" pitchFamily="34" charset="0"/>
                <a:cs typeface="B Zar" panose="00000400000000000000" pitchFamily="2" charset="-78"/>
              </a:rPr>
              <a:t>داده کاوی را زیرمجموعه ای از علم داده دانست، که به فرآیند کشف الگوها و سایر اطلاعات کلیدی از مجموعه داده های عظیم اشاره دارد.</a:t>
            </a:r>
          </a:p>
        </p:txBody>
      </p:sp>
    </p:spTree>
    <p:extLst>
      <p:ext uri="{BB962C8B-B14F-4D97-AF65-F5344CB8AC3E}">
        <p14:creationId xmlns:p14="http://schemas.microsoft.com/office/powerpoint/2010/main" val="2758905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198D-F13E-6F58-8BB9-6CB261367F4E}"/>
              </a:ext>
            </a:extLst>
          </p:cNvPr>
          <p:cNvSpPr>
            <a:spLocks noGrp="1"/>
          </p:cNvSpPr>
          <p:nvPr>
            <p:ph type="title"/>
          </p:nvPr>
        </p:nvSpPr>
        <p:spPr/>
        <p:txBody>
          <a:bodyPr>
            <a:normAutofit/>
          </a:bodyPr>
          <a:lstStyle/>
          <a:p>
            <a:pPr algn="ctr" rtl="1"/>
            <a:r>
              <a:rPr lang="fa-IR" sz="4000" b="1" i="0" u="none" strike="noStrike" baseline="0" dirty="0">
                <a:latin typeface="CMBX10"/>
                <a:cs typeface="B Zar" panose="00000400000000000000" pitchFamily="2" charset="-78"/>
              </a:rPr>
              <a:t>پس پردازش</a:t>
            </a:r>
            <a:r>
              <a:rPr lang="en-US" sz="4000" b="1" i="0" u="none" strike="noStrike" baseline="0" dirty="0">
                <a:latin typeface="CMBX10"/>
                <a:cs typeface="B Zar" panose="00000400000000000000" pitchFamily="2" charset="-78"/>
              </a:rPr>
              <a:t> postprocessing</a:t>
            </a:r>
            <a:endParaRPr lang="en-US" sz="4000" dirty="0">
              <a:cs typeface="B Zar" panose="00000400000000000000" pitchFamily="2" charset="-78"/>
            </a:endParaRPr>
          </a:p>
        </p:txBody>
      </p:sp>
      <p:sp>
        <p:nvSpPr>
          <p:cNvPr id="3" name="Content Placeholder 2">
            <a:extLst>
              <a:ext uri="{FF2B5EF4-FFF2-40B4-BE49-F238E27FC236}">
                <a16:creationId xmlns:a16="http://schemas.microsoft.com/office/drawing/2014/main" id="{1D8934A1-41F3-4E3F-A044-B41F5E9C2DEA}"/>
              </a:ext>
            </a:extLst>
          </p:cNvPr>
          <p:cNvSpPr>
            <a:spLocks noGrp="1"/>
          </p:cNvSpPr>
          <p:nvPr>
            <p:ph idx="1"/>
          </p:nvPr>
        </p:nvSpPr>
        <p:spPr/>
        <p:txBody>
          <a:bodyPr/>
          <a:lstStyle/>
          <a:p>
            <a:pPr algn="just" rtl="1"/>
            <a:r>
              <a:rPr lang="fa-IR" dirty="0">
                <a:cs typeface="B Zar" panose="00000400000000000000" pitchFamily="2" charset="-78"/>
              </a:rPr>
              <a:t>ادغام نتایج داده کاوی در سیستم های پشتیبانی تصمیم</a:t>
            </a:r>
            <a:r>
              <a:rPr lang="en-US" dirty="0">
                <a:cs typeface="B Zar" panose="00000400000000000000" pitchFamily="2" charset="-78"/>
              </a:rPr>
              <a:t> </a:t>
            </a:r>
            <a:r>
              <a:rPr lang="fa-IR" dirty="0">
                <a:cs typeface="B Zar" panose="00000400000000000000" pitchFamily="2" charset="-78"/>
              </a:rPr>
              <a:t>یکی از مراحل </a:t>
            </a:r>
            <a:r>
              <a:rPr lang="fa-IR" sz="2800" dirty="0">
                <a:cs typeface="B Zar" panose="00000400000000000000" pitchFamily="2" charset="-78"/>
              </a:rPr>
              <a:t> فرآیند کلی کشف دانش است</a:t>
            </a:r>
            <a:r>
              <a:rPr lang="fa-IR" dirty="0">
                <a:cs typeface="B Zar" panose="00000400000000000000" pitchFamily="2" charset="-78"/>
              </a:rPr>
              <a:t>. به عنوان مثال، در برنامه های کاربردی تجاری، بینش ارائه شده توسط نتایج داده کاوی را می توان با ابزارهای مدیریتی ادغام کرد تا تبلیغات بازاریابی موثر انجام و آزمایش شوند.</a:t>
            </a:r>
          </a:p>
          <a:p>
            <a:pPr algn="just" rtl="1"/>
            <a:r>
              <a:rPr lang="fa-IR" dirty="0">
                <a:cs typeface="B Zar" panose="00000400000000000000" pitchFamily="2" charset="-78"/>
              </a:rPr>
              <a:t>چنین ادغامی نیاز به مرحله </a:t>
            </a:r>
            <a:r>
              <a:rPr lang="fa-IR" dirty="0">
                <a:solidFill>
                  <a:srgbClr val="FF0000"/>
                </a:solidFill>
                <a:cs typeface="B Zar" panose="00000400000000000000" pitchFamily="2" charset="-78"/>
              </a:rPr>
              <a:t>پس پردازش </a:t>
            </a:r>
            <a:r>
              <a:rPr lang="fa-IR" dirty="0">
                <a:cs typeface="B Zar" panose="00000400000000000000" pitchFamily="2" charset="-78"/>
              </a:rPr>
              <a:t>دارد تا اطمینان حاصل شود که فقط نتایج معتبر و مفید در سیستم پشتیبانی تصمیم گنجانده می شود.</a:t>
            </a:r>
          </a:p>
          <a:p>
            <a:pPr algn="just" rtl="1"/>
            <a:r>
              <a:rPr lang="fa-IR" dirty="0">
                <a:cs typeface="B Zar" panose="00000400000000000000" pitchFamily="2" charset="-78"/>
              </a:rPr>
              <a:t>نمونه ای از </a:t>
            </a:r>
            <a:r>
              <a:rPr lang="fa-IR" dirty="0">
                <a:solidFill>
                  <a:srgbClr val="FF0000"/>
                </a:solidFill>
                <a:cs typeface="B Zar" panose="00000400000000000000" pitchFamily="2" charset="-78"/>
              </a:rPr>
              <a:t>پس پردازش </a:t>
            </a:r>
            <a:r>
              <a:rPr lang="fa-IR" dirty="0">
                <a:cs typeface="B Zar" panose="00000400000000000000" pitchFamily="2" charset="-78"/>
              </a:rPr>
              <a:t>عبارتند از:</a:t>
            </a:r>
          </a:p>
          <a:p>
            <a:pPr lvl="1" algn="just" rtl="1"/>
            <a:r>
              <a:rPr lang="fa-IR" dirty="0">
                <a:cs typeface="B Zar" panose="00000400000000000000" pitchFamily="2" charset="-78"/>
              </a:rPr>
              <a:t>مصورسازی است که به تحلیلگران اجازه می دهد تا داده ها و نتایج داده کاوی را از دیدگاه های مختلف بررسی کنند. </a:t>
            </a:r>
          </a:p>
          <a:p>
            <a:pPr lvl="1" algn="just" rtl="1"/>
            <a:r>
              <a:rPr lang="fa-IR" dirty="0">
                <a:cs typeface="B Zar" panose="00000400000000000000" pitchFamily="2" charset="-78"/>
              </a:rPr>
              <a:t>روش‌های آزمون فرض که به تحلیلگر اجازه می دهد در طول پس پردازش نتایج جعلی داده کاوی را مشخص و حذف کند.</a:t>
            </a:r>
            <a:endParaRPr lang="en-US" dirty="0">
              <a:cs typeface="B Zar" panose="00000400000000000000" pitchFamily="2" charset="-78"/>
            </a:endParaRPr>
          </a:p>
        </p:txBody>
      </p:sp>
    </p:spTree>
    <p:extLst>
      <p:ext uri="{BB962C8B-B14F-4D97-AF65-F5344CB8AC3E}">
        <p14:creationId xmlns:p14="http://schemas.microsoft.com/office/powerpoint/2010/main" val="452795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E2A3-886C-24E6-BE1D-B799FF40110B}"/>
              </a:ext>
            </a:extLst>
          </p:cNvPr>
          <p:cNvSpPr>
            <a:spLocks noGrp="1"/>
          </p:cNvSpPr>
          <p:nvPr>
            <p:ph type="title"/>
          </p:nvPr>
        </p:nvSpPr>
        <p:spPr>
          <a:xfrm>
            <a:off x="838200" y="365125"/>
            <a:ext cx="10515600" cy="575779"/>
          </a:xfrm>
        </p:spPr>
        <p:txBody>
          <a:bodyPr>
            <a:normAutofit fontScale="90000"/>
          </a:bodyPr>
          <a:lstStyle/>
          <a:p>
            <a:pPr algn="ctr" rtl="1"/>
            <a:r>
              <a:rPr lang="fa-IR" dirty="0">
                <a:cs typeface="B Zar" panose="00000400000000000000" pitchFamily="2" charset="-78"/>
              </a:rPr>
              <a:t>چهار وظیفه اصلی</a:t>
            </a:r>
            <a:r>
              <a:rPr lang="en-US" dirty="0">
                <a:cs typeface="B Zar" panose="00000400000000000000" pitchFamily="2" charset="-78"/>
              </a:rPr>
              <a:t> </a:t>
            </a:r>
            <a:r>
              <a:rPr lang="fa-IR" dirty="0">
                <a:cs typeface="B Zar" panose="00000400000000000000" pitchFamily="2" charset="-78"/>
              </a:rPr>
              <a:t>علم داده</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8058346C-9FF4-1572-B482-5E6453261A77}"/>
              </a:ext>
            </a:extLst>
          </p:cNvPr>
          <p:cNvPicPr>
            <a:picLocks noChangeAspect="1"/>
          </p:cNvPicPr>
          <p:nvPr/>
        </p:nvPicPr>
        <p:blipFill>
          <a:blip r:embed="rId2"/>
          <a:stretch>
            <a:fillRect/>
          </a:stretch>
        </p:blipFill>
        <p:spPr>
          <a:xfrm>
            <a:off x="675861" y="940905"/>
            <a:ext cx="10946296" cy="5869140"/>
          </a:xfrm>
          <a:prstGeom prst="rect">
            <a:avLst/>
          </a:prstGeom>
        </p:spPr>
      </p:pic>
    </p:spTree>
    <p:extLst>
      <p:ext uri="{BB962C8B-B14F-4D97-AF65-F5344CB8AC3E}">
        <p14:creationId xmlns:p14="http://schemas.microsoft.com/office/powerpoint/2010/main" val="1616340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9590-A718-3BA2-EBAE-CD55D3C0AD7E}"/>
              </a:ext>
            </a:extLst>
          </p:cNvPr>
          <p:cNvSpPr>
            <a:spLocks noGrp="1"/>
          </p:cNvSpPr>
          <p:nvPr>
            <p:ph type="title"/>
          </p:nvPr>
        </p:nvSpPr>
        <p:spPr>
          <a:xfrm>
            <a:off x="838200" y="18255"/>
            <a:ext cx="10515600" cy="1325563"/>
          </a:xfrm>
        </p:spPr>
        <p:txBody>
          <a:bodyPr/>
          <a:lstStyle/>
          <a:p>
            <a:pPr algn="ctr" rtl="1"/>
            <a:r>
              <a:rPr lang="fa-IR" dirty="0">
                <a:cs typeface="B Zar" panose="00000400000000000000" pitchFamily="2" charset="-78"/>
              </a:rPr>
              <a:t>وظایف اصلی علم داده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E46C9CAB-D58B-1C86-8EAB-3D03982F340A}"/>
              </a:ext>
            </a:extLst>
          </p:cNvPr>
          <p:cNvSpPr>
            <a:spLocks noGrp="1"/>
          </p:cNvSpPr>
          <p:nvPr>
            <p:ph idx="1"/>
          </p:nvPr>
        </p:nvSpPr>
        <p:spPr>
          <a:xfrm>
            <a:off x="838200" y="1201479"/>
            <a:ext cx="10515600" cy="4975484"/>
          </a:xfrm>
        </p:spPr>
        <p:txBody>
          <a:bodyPr/>
          <a:lstStyle/>
          <a:p>
            <a:pPr algn="just" rtl="1"/>
            <a:r>
              <a:rPr lang="fa-IR" b="1" dirty="0">
                <a:cs typeface="B Zar" panose="00000400000000000000" pitchFamily="2" charset="-78"/>
              </a:rPr>
              <a:t>پیشگویی: </a:t>
            </a:r>
            <a:r>
              <a:rPr lang="fa-IR" dirty="0">
                <a:cs typeface="B Zar" panose="00000400000000000000" pitchFamily="2" charset="-78"/>
              </a:rPr>
              <a:t>هدف این کارها پیشگویی ارزش یک ویژگی (صفت، متغیر) خاص بر اساس مقادیر سایر ویژگی ها است. مشخصه ای که باید پیشگویی شود معمولاً به عنوان متغیر هدف یا وابسته شناخته می شود، در حالی که ویژگی هایی که برای پیشگویی استفاده می شوند به عنوان متغیرهای توضیحی یا مستقل شناخته می شوند.</a:t>
            </a:r>
          </a:p>
          <a:p>
            <a:pPr algn="just" rtl="1"/>
            <a:r>
              <a:rPr lang="fa-IR" b="1" dirty="0">
                <a:cs typeface="B Zar" panose="00000400000000000000" pitchFamily="2" charset="-78"/>
              </a:rPr>
              <a:t>استخراج الگوهای پیوند، خوشه بندی: </a:t>
            </a:r>
            <a:r>
              <a:rPr lang="fa-IR" dirty="0">
                <a:cs typeface="B Zar" panose="00000400000000000000" pitchFamily="2" charset="-78"/>
              </a:rPr>
              <a:t>هدف این الگوها (پیوندها، روندها، خوشه ها، مسیرها و ناهنجاری ها) کشف روابط زیربنایی را در داده ها است. وظایف داده کاوی توصیفی اغلب ماهیت اکتشافی دارند و اغلب به تکنیک های پس پردازش برای اعتبارسنجی و توضیح نتایج نیاز دارند.</a:t>
            </a:r>
            <a:endParaRPr lang="en-US" dirty="0">
              <a:cs typeface="B Zar" panose="00000400000000000000" pitchFamily="2" charset="-78"/>
            </a:endParaRPr>
          </a:p>
        </p:txBody>
      </p:sp>
    </p:spTree>
    <p:extLst>
      <p:ext uri="{BB962C8B-B14F-4D97-AF65-F5344CB8AC3E}">
        <p14:creationId xmlns:p14="http://schemas.microsoft.com/office/powerpoint/2010/main" val="4187794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4C69-5889-A2EE-93A6-BC34023E5491}"/>
              </a:ext>
            </a:extLst>
          </p:cNvPr>
          <p:cNvSpPr>
            <a:spLocks noGrp="1"/>
          </p:cNvSpPr>
          <p:nvPr>
            <p:ph type="title"/>
          </p:nvPr>
        </p:nvSpPr>
        <p:spPr/>
        <p:txBody>
          <a:bodyPr/>
          <a:lstStyle/>
          <a:p>
            <a:pPr algn="ctr" rtl="1"/>
            <a:r>
              <a:rPr lang="fa-IR" dirty="0">
                <a:cs typeface="B Zar" panose="00000400000000000000" pitchFamily="2" charset="-78"/>
              </a:rPr>
              <a:t>1- مدل های پیشگو</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73397FFD-A1D3-8CB5-BD07-8AF7B9D64862}"/>
              </a:ext>
            </a:extLst>
          </p:cNvPr>
          <p:cNvSpPr>
            <a:spLocks noGrp="1"/>
          </p:cNvSpPr>
          <p:nvPr>
            <p:ph idx="1"/>
          </p:nvPr>
        </p:nvSpPr>
        <p:spPr/>
        <p:txBody>
          <a:bodyPr>
            <a:normAutofit/>
          </a:bodyPr>
          <a:lstStyle/>
          <a:p>
            <a:pPr algn="just" rtl="1"/>
            <a:r>
              <a:rPr lang="fa-IR" dirty="0">
                <a:cs typeface="B Zar" panose="00000400000000000000" pitchFamily="2" charset="-78"/>
              </a:rPr>
              <a:t>مدل های پیشگو به دنبال ساخت مدل برای متغیر هدف به عنوان تابعی از متغیرهای توضیحی (مستقل) است. دو نوع کار مدل پیشگو وجود دارد: </a:t>
            </a:r>
          </a:p>
          <a:p>
            <a:pPr lvl="1" algn="just" rtl="1"/>
            <a:r>
              <a:rPr lang="fa-IR" b="1" dirty="0">
                <a:cs typeface="B Zar" panose="00000400000000000000" pitchFamily="2" charset="-78"/>
              </a:rPr>
              <a:t>طبقه بندی </a:t>
            </a:r>
            <a:r>
              <a:rPr lang="fa-IR" dirty="0">
                <a:cs typeface="B Zar" panose="00000400000000000000" pitchFamily="2" charset="-78"/>
              </a:rPr>
              <a:t>که برای متغیرهای هدف گسسته استفاده می شود </a:t>
            </a:r>
          </a:p>
          <a:p>
            <a:pPr lvl="1" algn="just" rtl="1"/>
            <a:r>
              <a:rPr lang="fa-IR" b="1" dirty="0">
                <a:cs typeface="B Zar" panose="00000400000000000000" pitchFamily="2" charset="-78"/>
              </a:rPr>
              <a:t>رگرسیون</a:t>
            </a:r>
            <a:r>
              <a:rPr lang="fa-IR" dirty="0">
                <a:cs typeface="B Zar" panose="00000400000000000000" pitchFamily="2" charset="-78"/>
              </a:rPr>
              <a:t> که برای متغیرهای هدف پیوسته استفاده می شود.</a:t>
            </a:r>
          </a:p>
          <a:p>
            <a:pPr algn="just" rtl="1"/>
            <a:r>
              <a:rPr lang="fa-IR" dirty="0">
                <a:cs typeface="B Zar" panose="00000400000000000000" pitchFamily="2" charset="-78"/>
              </a:rPr>
              <a:t>به عنوان مثال:</a:t>
            </a:r>
          </a:p>
          <a:p>
            <a:pPr lvl="1" algn="just" rtl="1"/>
            <a:r>
              <a:rPr lang="fa-IR" dirty="0">
                <a:cs typeface="B Zar" panose="00000400000000000000" pitchFamily="2" charset="-78"/>
              </a:rPr>
              <a:t> پیش بینی اینکه آیا یک کاربر وب در یک کتابفروشی آنلاین خرید می کند یا خیر، یک کار طبقه بندی است زیرا متغیر هدف دارای ارزش دودویی است. </a:t>
            </a:r>
          </a:p>
          <a:p>
            <a:pPr lvl="1" algn="just" rtl="1"/>
            <a:r>
              <a:rPr lang="fa-IR" dirty="0">
                <a:cs typeface="B Zar" panose="00000400000000000000" pitchFamily="2" charset="-78"/>
              </a:rPr>
              <a:t>پیش‌بینی قیمت آتی یک سهم یک کار رگرسیونی است زیرا قیمت یک ویژگی با ارزش پیوسته است. </a:t>
            </a:r>
          </a:p>
          <a:p>
            <a:pPr algn="just" rtl="1"/>
            <a:r>
              <a:rPr lang="fa-IR" dirty="0">
                <a:cs typeface="B Zar" panose="00000400000000000000" pitchFamily="2" charset="-78"/>
              </a:rPr>
              <a:t>هدف هر دو کار یادگیری مدلی است که خطای بین مقادیر پیش بینی شده و واقعی متغیر هدف را به حداقل برساند. </a:t>
            </a:r>
            <a:endParaRPr lang="en-US" dirty="0">
              <a:cs typeface="B Zar" panose="00000400000000000000" pitchFamily="2" charset="-78"/>
            </a:endParaRPr>
          </a:p>
        </p:txBody>
      </p:sp>
    </p:spTree>
    <p:extLst>
      <p:ext uri="{BB962C8B-B14F-4D97-AF65-F5344CB8AC3E}">
        <p14:creationId xmlns:p14="http://schemas.microsoft.com/office/powerpoint/2010/main" val="1075614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EA36-2A4A-258D-88E4-CA8A39163534}"/>
              </a:ext>
            </a:extLst>
          </p:cNvPr>
          <p:cNvSpPr>
            <a:spLocks noGrp="1"/>
          </p:cNvSpPr>
          <p:nvPr>
            <p:ph type="title"/>
          </p:nvPr>
        </p:nvSpPr>
        <p:spPr/>
        <p:txBody>
          <a:bodyPr/>
          <a:lstStyle/>
          <a:p>
            <a:pPr algn="ctr" rtl="1"/>
            <a:r>
              <a:rPr lang="fa-IR" dirty="0">
                <a:cs typeface="B Zar" panose="00000400000000000000" pitchFamily="2" charset="-78"/>
              </a:rPr>
              <a:t>2- تحلیل پیوند (</a:t>
            </a:r>
            <a:r>
              <a:rPr lang="en-US" dirty="0">
                <a:cs typeface="B Zar" panose="00000400000000000000" pitchFamily="2" charset="-78"/>
              </a:rPr>
              <a:t>Association</a:t>
            </a:r>
            <a:r>
              <a:rPr lang="fa-IR" dirty="0">
                <a:cs typeface="B Zar" panose="00000400000000000000" pitchFamily="2" charset="-78"/>
              </a:rPr>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06974A46-721F-4185-D192-9300BA61DF68}"/>
              </a:ext>
            </a:extLst>
          </p:cNvPr>
          <p:cNvSpPr>
            <a:spLocks noGrp="1"/>
          </p:cNvSpPr>
          <p:nvPr>
            <p:ph idx="1"/>
          </p:nvPr>
        </p:nvSpPr>
        <p:spPr/>
        <p:txBody>
          <a:bodyPr/>
          <a:lstStyle/>
          <a:p>
            <a:pPr algn="just" rtl="1"/>
            <a:r>
              <a:rPr lang="fa-IR" dirty="0">
                <a:cs typeface="B Zar" panose="00000400000000000000" pitchFamily="2" charset="-78"/>
              </a:rPr>
              <a:t>از تحلیل همبستگی برای کشف الگوهایی استفاده می شود که ویژگی های مرتبط قوی در داده ها را توصیف می کند. </a:t>
            </a:r>
          </a:p>
          <a:p>
            <a:pPr algn="just" rtl="1"/>
            <a:r>
              <a:rPr lang="fa-IR" dirty="0">
                <a:cs typeface="B Zar" panose="00000400000000000000" pitchFamily="2" charset="-78"/>
              </a:rPr>
              <a:t>الگوهای کشف شده معمولاً در قالب قوانین ضمنی یا زیر مجموعه ویژگی ها نشان داده می شوند.</a:t>
            </a:r>
          </a:p>
          <a:p>
            <a:pPr algn="just" rtl="1"/>
            <a:r>
              <a:rPr lang="fa-IR" dirty="0">
                <a:cs typeface="B Zar" panose="00000400000000000000" pitchFamily="2" charset="-78"/>
              </a:rPr>
              <a:t> به دلیل اندازه نمایی فضای جستجو، هدف از این تحلیل بیشتر استخراج جالب ترین و کارآمدترین الگوها است. </a:t>
            </a:r>
          </a:p>
          <a:p>
            <a:pPr algn="just" rtl="1"/>
            <a:r>
              <a:rPr lang="fa-IR" dirty="0">
                <a:cs typeface="B Zar" panose="00000400000000000000" pitchFamily="2" charset="-78"/>
              </a:rPr>
              <a:t>مثال های از این روش تحلیلی، عبارتنداز: </a:t>
            </a:r>
          </a:p>
          <a:p>
            <a:pPr lvl="1" algn="just" rtl="1"/>
            <a:r>
              <a:rPr lang="fa-IR" dirty="0">
                <a:cs typeface="B Zar" panose="00000400000000000000" pitchFamily="2" charset="-78"/>
              </a:rPr>
              <a:t>یافتن گروه‌هایی از ژن‌هایی است که دارای عملکرد مرتبط هستند، </a:t>
            </a:r>
          </a:p>
          <a:p>
            <a:pPr lvl="1" algn="just" rtl="1"/>
            <a:r>
              <a:rPr lang="fa-IR" dirty="0">
                <a:cs typeface="B Zar" panose="00000400000000000000" pitchFamily="2" charset="-78"/>
              </a:rPr>
              <a:t>شناسایی صفحات وب که با هم قابل دسترسی هستند </a:t>
            </a:r>
          </a:p>
          <a:p>
            <a:pPr lvl="1" algn="just" rtl="1"/>
            <a:r>
              <a:rPr lang="fa-IR" dirty="0">
                <a:cs typeface="B Zar" panose="00000400000000000000" pitchFamily="2" charset="-78"/>
              </a:rPr>
              <a:t> درک روابط بین عناصر مختلف سیستم آب و هوای زمین.</a:t>
            </a:r>
            <a:endParaRPr lang="en-US" dirty="0">
              <a:cs typeface="B Zar" panose="00000400000000000000" pitchFamily="2" charset="-78"/>
            </a:endParaRPr>
          </a:p>
        </p:txBody>
      </p:sp>
    </p:spTree>
    <p:extLst>
      <p:ext uri="{BB962C8B-B14F-4D97-AF65-F5344CB8AC3E}">
        <p14:creationId xmlns:p14="http://schemas.microsoft.com/office/powerpoint/2010/main" val="661313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BF77-1917-3412-BB07-52EBF2A2D210}"/>
              </a:ext>
            </a:extLst>
          </p:cNvPr>
          <p:cNvSpPr>
            <a:spLocks noGrp="1"/>
          </p:cNvSpPr>
          <p:nvPr>
            <p:ph type="title"/>
          </p:nvPr>
        </p:nvSpPr>
        <p:spPr>
          <a:xfrm>
            <a:off x="838200" y="365126"/>
            <a:ext cx="10515600" cy="787814"/>
          </a:xfrm>
        </p:spPr>
        <p:txBody>
          <a:bodyPr/>
          <a:lstStyle/>
          <a:p>
            <a:pPr algn="ctr"/>
            <a:r>
              <a:rPr lang="fa-IR" dirty="0">
                <a:cs typeface="B Zar" panose="00000400000000000000" pitchFamily="2" charset="-78"/>
              </a:rPr>
              <a:t>ارائه مثال</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1001F3A6-6308-D998-FE50-A5228FF1A547}"/>
              </a:ext>
            </a:extLst>
          </p:cNvPr>
          <p:cNvPicPr>
            <a:picLocks noChangeAspect="1"/>
          </p:cNvPicPr>
          <p:nvPr/>
        </p:nvPicPr>
        <p:blipFill>
          <a:blip r:embed="rId2"/>
          <a:stretch>
            <a:fillRect/>
          </a:stretch>
        </p:blipFill>
        <p:spPr>
          <a:xfrm>
            <a:off x="1008641" y="1152939"/>
            <a:ext cx="10215949" cy="5656658"/>
          </a:xfrm>
          <a:prstGeom prst="rect">
            <a:avLst/>
          </a:prstGeom>
        </p:spPr>
      </p:pic>
    </p:spTree>
    <p:extLst>
      <p:ext uri="{BB962C8B-B14F-4D97-AF65-F5344CB8AC3E}">
        <p14:creationId xmlns:p14="http://schemas.microsoft.com/office/powerpoint/2010/main" val="317074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64492-D4DE-2F8E-1CBA-CC660ACDF2BB}"/>
              </a:ext>
            </a:extLst>
          </p:cNvPr>
          <p:cNvSpPr>
            <a:spLocks noGrp="1"/>
          </p:cNvSpPr>
          <p:nvPr>
            <p:ph type="title"/>
          </p:nvPr>
        </p:nvSpPr>
        <p:spPr/>
        <p:txBody>
          <a:bodyPr/>
          <a:lstStyle/>
          <a:p>
            <a:pPr algn="ctr"/>
            <a:r>
              <a:rPr lang="fa-IR" dirty="0">
                <a:cs typeface="B Zar" panose="00000400000000000000" pitchFamily="2" charset="-78"/>
              </a:rPr>
              <a:t>ادامه مثال</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522A910A-6A99-619C-5FFE-76C524D044AF}"/>
              </a:ext>
            </a:extLst>
          </p:cNvPr>
          <p:cNvSpPr>
            <a:spLocks noGrp="1"/>
          </p:cNvSpPr>
          <p:nvPr>
            <p:ph idx="1"/>
          </p:nvPr>
        </p:nvSpPr>
        <p:spPr/>
        <p:txBody>
          <a:bodyPr/>
          <a:lstStyle/>
          <a:p>
            <a:pPr algn="r" rtl="1"/>
            <a:r>
              <a:rPr lang="fa-IR" dirty="0">
                <a:cs typeface="B Zar" panose="00000400000000000000" pitchFamily="2" charset="-78"/>
              </a:rPr>
              <a:t>جدول بالا داده های فروش جمع آوری شده در باجه های صندوق یک فروشگاه مواد غذایی را نشان می دهد. </a:t>
            </a:r>
          </a:p>
          <a:p>
            <a:pPr algn="r" rtl="1"/>
            <a:r>
              <a:rPr lang="fa-IR" dirty="0">
                <a:cs typeface="B Zar" panose="00000400000000000000" pitchFamily="2" charset="-78"/>
              </a:rPr>
              <a:t>تحلیل پیوند را می توان برای یافتن اقلامی که اغلب با هم توسط مشتریان خریداری می شوند، به کار برد. </a:t>
            </a:r>
          </a:p>
          <a:p>
            <a:pPr algn="r" rtl="1"/>
            <a:r>
              <a:rPr lang="fa-IR" dirty="0">
                <a:cs typeface="B Zar" panose="00000400000000000000" pitchFamily="2" charset="-78"/>
              </a:rPr>
              <a:t>برای مثال، ممکن است الگوی {پوشک} → {شیر} را کشف کنیم، که نشان می‌دهد مشتریانی که پوشک می‌خرند تمایل به خرید شیر نیز دارند. </a:t>
            </a:r>
          </a:p>
          <a:p>
            <a:pPr algn="r" rtl="1"/>
            <a:r>
              <a:rPr lang="fa-IR" dirty="0">
                <a:cs typeface="B Zar" panose="00000400000000000000" pitchFamily="2" charset="-78"/>
              </a:rPr>
              <a:t>از این نوع الگوها می توان برای شناسایی فرصت های بالقوه فروش متقابل در میان اقلام مرتبط استفاده کرد.</a:t>
            </a:r>
            <a:endParaRPr lang="en-US" dirty="0">
              <a:cs typeface="B Zar" panose="00000400000000000000" pitchFamily="2" charset="-78"/>
            </a:endParaRPr>
          </a:p>
        </p:txBody>
      </p:sp>
    </p:spTree>
    <p:extLst>
      <p:ext uri="{BB962C8B-B14F-4D97-AF65-F5344CB8AC3E}">
        <p14:creationId xmlns:p14="http://schemas.microsoft.com/office/powerpoint/2010/main" val="924870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3091-F38D-0206-8E6A-F0A9C6EA0763}"/>
              </a:ext>
            </a:extLst>
          </p:cNvPr>
          <p:cNvSpPr>
            <a:spLocks noGrp="1"/>
          </p:cNvSpPr>
          <p:nvPr>
            <p:ph type="title"/>
          </p:nvPr>
        </p:nvSpPr>
        <p:spPr/>
        <p:txBody>
          <a:bodyPr/>
          <a:lstStyle/>
          <a:p>
            <a:pPr algn="ctr" rtl="1"/>
            <a:r>
              <a:rPr lang="fa-IR" dirty="0">
                <a:cs typeface="B Zar" panose="00000400000000000000" pitchFamily="2" charset="-78"/>
              </a:rPr>
              <a:t>3- تحلیل خوشه ای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36621310-92D6-DC09-5EDF-9FB920B25F36}"/>
              </a:ext>
            </a:extLst>
          </p:cNvPr>
          <p:cNvSpPr>
            <a:spLocks noGrp="1"/>
          </p:cNvSpPr>
          <p:nvPr>
            <p:ph idx="1"/>
          </p:nvPr>
        </p:nvSpPr>
        <p:spPr/>
        <p:txBody>
          <a:bodyPr/>
          <a:lstStyle/>
          <a:p>
            <a:pPr algn="just" rtl="1"/>
            <a:r>
              <a:rPr lang="fa-IR" dirty="0">
                <a:cs typeface="B Zar" panose="00000400000000000000" pitchFamily="2" charset="-78"/>
              </a:rPr>
              <a:t>تحلیل خوشه ای به دنبال یافتن گروه هایی از مشاهدات نزدیک به هم است</a:t>
            </a:r>
          </a:p>
          <a:p>
            <a:pPr algn="just" rtl="1"/>
            <a:r>
              <a:rPr lang="fa-IR" dirty="0">
                <a:cs typeface="B Zar" panose="00000400000000000000" pitchFamily="2" charset="-78"/>
              </a:rPr>
              <a:t>مشاهداتی که به یک خوشه تعلق دارند بیشتر از مشاهداتی که متعلق به خوشه های دیگر هستند به یکدیگر شباهت دارند. </a:t>
            </a:r>
          </a:p>
          <a:p>
            <a:pPr algn="just" rtl="1"/>
            <a:r>
              <a:rPr lang="fa-IR" dirty="0">
                <a:cs typeface="B Zar" panose="00000400000000000000" pitchFamily="2" charset="-78"/>
              </a:rPr>
              <a:t>خوشه‌بندی برای گروه‌بندی مجموعه‌ای از مشتریان مرتبط، یافتن مناطقی از اقیانوس که تأثیر قابل‌توجهی بر آب و هوای زمین دارند و فشرده‌سازی داده‌ها استفاده شده است.</a:t>
            </a:r>
            <a:endParaRPr lang="en-US" dirty="0">
              <a:cs typeface="B Zar" panose="00000400000000000000" pitchFamily="2" charset="-78"/>
            </a:endParaRPr>
          </a:p>
        </p:txBody>
      </p:sp>
    </p:spTree>
    <p:extLst>
      <p:ext uri="{BB962C8B-B14F-4D97-AF65-F5344CB8AC3E}">
        <p14:creationId xmlns:p14="http://schemas.microsoft.com/office/powerpoint/2010/main" val="1820741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B30-C764-61B4-1A24-914D1CCDBDF8}"/>
              </a:ext>
            </a:extLst>
          </p:cNvPr>
          <p:cNvSpPr>
            <a:spLocks noGrp="1"/>
          </p:cNvSpPr>
          <p:nvPr>
            <p:ph type="title"/>
          </p:nvPr>
        </p:nvSpPr>
        <p:spPr/>
        <p:txBody>
          <a:bodyPr/>
          <a:lstStyle/>
          <a:p>
            <a:pPr algn="ctr" rtl="1"/>
            <a:r>
              <a:rPr lang="fa-IR" dirty="0">
                <a:cs typeface="B Zar" panose="00000400000000000000" pitchFamily="2" charset="-78"/>
              </a:rPr>
              <a:t>مثال خوشه بندی اسناد</a:t>
            </a:r>
            <a:r>
              <a:rPr lang="en-US" dirty="0">
                <a:cs typeface="B Zar" panose="00000400000000000000" pitchFamily="2" charset="-78"/>
              </a:rPr>
              <a:t> </a:t>
            </a:r>
            <a:r>
              <a:rPr lang="fa-IR" dirty="0">
                <a:cs typeface="B Zar" panose="00000400000000000000" pitchFamily="2" charset="-78"/>
              </a:rPr>
              <a:t> (متن کاوی یا </a:t>
            </a:r>
            <a:r>
              <a:rPr lang="en-US" dirty="0">
                <a:cs typeface="B Zar" panose="00000400000000000000" pitchFamily="2" charset="-78"/>
              </a:rPr>
              <a:t>text mining </a:t>
            </a:r>
            <a:r>
              <a:rPr lang="fa-IR" dirty="0">
                <a:cs typeface="B Zar" panose="00000400000000000000" pitchFamily="2" charset="-78"/>
              </a:rPr>
              <a:t>)</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D813534C-9734-04C2-E0F3-5B5487EB3F67}"/>
              </a:ext>
            </a:extLst>
          </p:cNvPr>
          <p:cNvPicPr>
            <a:picLocks noChangeAspect="1"/>
          </p:cNvPicPr>
          <p:nvPr/>
        </p:nvPicPr>
        <p:blipFill>
          <a:blip r:embed="rId2"/>
          <a:stretch>
            <a:fillRect/>
          </a:stretch>
        </p:blipFill>
        <p:spPr>
          <a:xfrm>
            <a:off x="1170678" y="1690688"/>
            <a:ext cx="10286034" cy="4802187"/>
          </a:xfrm>
          <a:prstGeom prst="rect">
            <a:avLst/>
          </a:prstGeom>
        </p:spPr>
      </p:pic>
    </p:spTree>
    <p:extLst>
      <p:ext uri="{BB962C8B-B14F-4D97-AF65-F5344CB8AC3E}">
        <p14:creationId xmlns:p14="http://schemas.microsoft.com/office/powerpoint/2010/main" val="147058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7F61-A0A8-7AA1-C596-B2C1164925DE}"/>
              </a:ext>
            </a:extLst>
          </p:cNvPr>
          <p:cNvSpPr>
            <a:spLocks noGrp="1"/>
          </p:cNvSpPr>
          <p:nvPr>
            <p:ph type="title"/>
          </p:nvPr>
        </p:nvSpPr>
        <p:spPr>
          <a:xfrm>
            <a:off x="838200" y="365125"/>
            <a:ext cx="10515600" cy="536023"/>
          </a:xfrm>
        </p:spPr>
        <p:txBody>
          <a:bodyPr>
            <a:normAutofit fontScale="90000"/>
          </a:bodyPr>
          <a:lstStyle/>
          <a:p>
            <a:pPr algn="ctr" rtl="1"/>
            <a:r>
              <a:rPr lang="fa-IR" dirty="0">
                <a:cs typeface="B Zar" panose="00000400000000000000" pitchFamily="2" charset="-78"/>
              </a:rPr>
              <a:t>ادامه مثال</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36CD785E-3029-9461-6263-30AC3BEAE29E}"/>
              </a:ext>
            </a:extLst>
          </p:cNvPr>
          <p:cNvSpPr>
            <a:spLocks noGrp="1"/>
          </p:cNvSpPr>
          <p:nvPr>
            <p:ph idx="1"/>
          </p:nvPr>
        </p:nvSpPr>
        <p:spPr>
          <a:xfrm>
            <a:off x="838200" y="901148"/>
            <a:ext cx="10515600" cy="5275815"/>
          </a:xfrm>
        </p:spPr>
        <p:txBody>
          <a:bodyPr/>
          <a:lstStyle/>
          <a:p>
            <a:pPr algn="r" rtl="1"/>
            <a:r>
              <a:rPr lang="fa-IR" dirty="0">
                <a:cs typeface="B Zar" panose="00000400000000000000" pitchFamily="2" charset="-78"/>
              </a:rPr>
              <a:t>جدول بالا کلمات کلیدی 8 مقاله خبری نشان می دهد.</a:t>
            </a:r>
          </a:p>
          <a:p>
            <a:pPr algn="r" rtl="1"/>
            <a:r>
              <a:rPr lang="fa-IR" dirty="0">
                <a:cs typeface="B Zar" panose="00000400000000000000" pitchFamily="2" charset="-78"/>
              </a:rPr>
              <a:t>هر مقاله به صورت مجموعه‌ای از زوج  کلمه کلیدی و تعداد دفعاتی که کلمه در مقاله ظاهر شده، گزارش شده است.</a:t>
            </a:r>
          </a:p>
          <a:p>
            <a:pPr algn="r" rtl="1"/>
            <a:r>
              <a:rPr lang="fa-IR" dirty="0">
                <a:cs typeface="B Zar" panose="00000400000000000000" pitchFamily="2" charset="-78"/>
              </a:rPr>
              <a:t>دو خوشه طبیعی در مجموعه داده وجود دارد:</a:t>
            </a:r>
          </a:p>
          <a:p>
            <a:pPr lvl="1" algn="r" rtl="1"/>
            <a:r>
              <a:rPr lang="fa-IR" dirty="0">
                <a:cs typeface="B Zar" panose="00000400000000000000" pitchFamily="2" charset="-78"/>
              </a:rPr>
              <a:t>خوشه اول شامل چهار مقاله اول است که مربوط به اخبار مربوط به اقتصاد است، </a:t>
            </a:r>
          </a:p>
          <a:p>
            <a:pPr lvl="1" algn="r" rtl="1"/>
            <a:r>
              <a:rPr lang="fa-IR" dirty="0">
                <a:cs typeface="B Zar" panose="00000400000000000000" pitchFamily="2" charset="-78"/>
              </a:rPr>
              <a:t>خوشه دوم شامل چهار مقاله آخر است که مربوط به اخبار مربوط به مراقبت های بهداشتی است. </a:t>
            </a:r>
          </a:p>
          <a:p>
            <a:pPr algn="r" rtl="1"/>
            <a:r>
              <a:rPr lang="fa-IR" dirty="0">
                <a:cs typeface="B Zar" panose="00000400000000000000" pitchFamily="2" charset="-78"/>
              </a:rPr>
              <a:t>یک الگوریتم خوشه بندی خوب باید بتواند این دو خوشه را بر اساس شباهت بین کلماتی که در مقالات ظاهر می شود شناسایی کند.</a:t>
            </a:r>
            <a:endParaRPr lang="en-US" dirty="0">
              <a:cs typeface="B Zar" panose="00000400000000000000" pitchFamily="2" charset="-78"/>
            </a:endParaRPr>
          </a:p>
        </p:txBody>
      </p:sp>
    </p:spTree>
    <p:extLst>
      <p:ext uri="{BB962C8B-B14F-4D97-AF65-F5344CB8AC3E}">
        <p14:creationId xmlns:p14="http://schemas.microsoft.com/office/powerpoint/2010/main" val="15465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AC3E-F818-6B30-39D0-BF4351F4C370}"/>
              </a:ext>
            </a:extLst>
          </p:cNvPr>
          <p:cNvSpPr>
            <a:spLocks noGrp="1"/>
          </p:cNvSpPr>
          <p:nvPr>
            <p:ph type="title"/>
          </p:nvPr>
        </p:nvSpPr>
        <p:spPr/>
        <p:txBody>
          <a:bodyPr/>
          <a:lstStyle/>
          <a:p>
            <a:pPr algn="ctr" rtl="1"/>
            <a:r>
              <a:rPr lang="fa-IR" kern="100" dirty="0">
                <a:effectLst/>
                <a:latin typeface="Calibri" panose="020F0502020204030204" pitchFamily="34" charset="0"/>
                <a:ea typeface="Calibri" panose="020F0502020204030204" pitchFamily="34" charset="0"/>
                <a:cs typeface="B Zar" panose="00000400000000000000" pitchFamily="2" charset="-78"/>
              </a:rPr>
              <a:t>برخی از کاربردهای آن</a:t>
            </a:r>
            <a:endParaRPr lang="en-US" dirty="0"/>
          </a:p>
        </p:txBody>
      </p:sp>
      <p:sp>
        <p:nvSpPr>
          <p:cNvPr id="3" name="Content Placeholder 2">
            <a:extLst>
              <a:ext uri="{FF2B5EF4-FFF2-40B4-BE49-F238E27FC236}">
                <a16:creationId xmlns:a16="http://schemas.microsoft.com/office/drawing/2014/main" id="{4A5BD711-6653-F4BC-5AC0-5AED220BE4D1}"/>
              </a:ext>
            </a:extLst>
          </p:cNvPr>
          <p:cNvSpPr>
            <a:spLocks noGrp="1"/>
          </p:cNvSpPr>
          <p:nvPr>
            <p:ph idx="1"/>
          </p:nvPr>
        </p:nvSpPr>
        <p:spPr/>
        <p:txBody>
          <a:bodyPr>
            <a:normAutofit lnSpcReduction="10000"/>
          </a:bodyPr>
          <a:lstStyle/>
          <a:p>
            <a:pPr algn="r" rtl="1"/>
            <a:r>
              <a:rPr lang="ar-SA" kern="100" dirty="0">
                <a:highlight>
                  <a:srgbClr val="FFFF00"/>
                </a:highlight>
                <a:latin typeface="Calibri" panose="020F0502020204030204" pitchFamily="34" charset="0"/>
                <a:cs typeface="B Zar" panose="00000400000000000000" pitchFamily="2" charset="-78"/>
              </a:rPr>
              <a:t>کسب و کار و صنعت: </a:t>
            </a:r>
            <a:r>
              <a:rPr lang="ar-SA" kern="100" dirty="0">
                <a:latin typeface="Calibri" panose="020F0502020204030204" pitchFamily="34" charset="0"/>
                <a:cs typeface="B Zar" panose="00000400000000000000" pitchFamily="2" charset="-78"/>
              </a:rPr>
              <a:t>جمع آوری داده های فروش(اسکنر بارکد و فناوری کارت هوشمند) به خرده فروشان این امکان را داده است که داده های لحظه به لحظه در مورد خرید مشتریان را در باجه های صندوق فروشگاه های خود جمع آوری کنند. خرده‌فروشان می‌توانند از این اطلاعات، همراه با سایر داده‌های حیاتی تجاری، مانند گزارش‌های وب سرور از وب‌سایت‌های تجارت الکترونیک و سوابق خدمات مشتری از مراکز تماس، استفاده کنند تا به آنها کمک کند نیازهای مشتریان خود را بهتر درک کنند و تصمیمات تجاری آگاهانه‌تری بگیرند</a:t>
            </a:r>
            <a:r>
              <a:rPr lang="en-US" kern="100" dirty="0">
                <a:latin typeface="Calibri" panose="020F0502020204030204" pitchFamily="34" charset="0"/>
                <a:cs typeface="B Zar" panose="00000400000000000000" pitchFamily="2" charset="-78"/>
              </a:rPr>
              <a:t>.</a:t>
            </a:r>
          </a:p>
          <a:p>
            <a:pPr algn="r" rtl="1"/>
            <a:r>
              <a:rPr lang="fa-IR" kern="100" dirty="0">
                <a:latin typeface="Calibri" panose="020F0502020204030204" pitchFamily="34" charset="0"/>
                <a:cs typeface="B Zar" panose="00000400000000000000" pitchFamily="2" charset="-78"/>
              </a:rPr>
              <a:t>این علم </a:t>
            </a:r>
            <a:r>
              <a:rPr lang="ar-SA" kern="100" dirty="0">
                <a:latin typeface="Calibri" panose="020F0502020204030204" pitchFamily="34" charset="0"/>
                <a:cs typeface="B Zar" panose="00000400000000000000" pitchFamily="2" charset="-78"/>
              </a:rPr>
              <a:t>همچنین می تواند به خرده فروشان کمک کند تا به سؤالات مهم تجاری مانند</a:t>
            </a:r>
            <a:r>
              <a:rPr lang="fa-IR" kern="100" dirty="0">
                <a:latin typeface="Calibri" panose="020F0502020204030204" pitchFamily="34" charset="0"/>
                <a:cs typeface="B Zar" panose="00000400000000000000" pitchFamily="2" charset="-78"/>
              </a:rPr>
              <a:t>:</a:t>
            </a:r>
          </a:p>
          <a:p>
            <a:pPr lvl="1" algn="r" rtl="1"/>
            <a:r>
              <a:rPr lang="ar-SA" kern="100" dirty="0">
                <a:latin typeface="Calibri" panose="020F0502020204030204" pitchFamily="34" charset="0"/>
                <a:cs typeface="B Zar" panose="00000400000000000000" pitchFamily="2" charset="-78"/>
              </a:rPr>
              <a:t>سودآورترین مشتریان چه کسانی هستند؟</a:t>
            </a:r>
            <a:endParaRPr lang="fa-IR" kern="100" dirty="0">
              <a:latin typeface="Calibri" panose="020F0502020204030204" pitchFamily="34" charset="0"/>
              <a:cs typeface="B Zar" panose="00000400000000000000" pitchFamily="2" charset="-78"/>
            </a:endParaRPr>
          </a:p>
          <a:p>
            <a:pPr lvl="1" algn="r" rtl="1"/>
            <a:r>
              <a:rPr lang="ar-SA" kern="100" dirty="0">
                <a:latin typeface="Calibri" panose="020F0502020204030204" pitchFamily="34" charset="0"/>
                <a:cs typeface="B Zar" panose="00000400000000000000" pitchFamily="2" charset="-78"/>
              </a:rPr>
              <a:t>چه محصولاتی را می توان به صورت متقاطع فروخته کرد؟</a:t>
            </a:r>
            <a:endParaRPr lang="fa-IR" kern="100" dirty="0">
              <a:latin typeface="Calibri" panose="020F0502020204030204" pitchFamily="34" charset="0"/>
              <a:cs typeface="B Zar" panose="00000400000000000000" pitchFamily="2" charset="-78"/>
            </a:endParaRPr>
          </a:p>
          <a:p>
            <a:pPr lvl="1" algn="r" rtl="1"/>
            <a:r>
              <a:rPr lang="ar-SA" kern="100" dirty="0">
                <a:latin typeface="Calibri" panose="020F0502020204030204" pitchFamily="34" charset="0"/>
                <a:cs typeface="B Zar" panose="00000400000000000000" pitchFamily="2" charset="-78"/>
              </a:rPr>
              <a:t>چشم انداز درآمد شرکت برای سال آینده چیست؟</a:t>
            </a:r>
            <a:endParaRPr lang="fa-IR" kern="100" dirty="0">
              <a:latin typeface="Calibri" panose="020F0502020204030204" pitchFamily="34" charset="0"/>
              <a:cs typeface="B Zar" panose="00000400000000000000" pitchFamily="2" charset="-78"/>
            </a:endParaRPr>
          </a:p>
          <a:p>
            <a:pPr algn="r" rtl="1"/>
            <a:r>
              <a:rPr lang="ar-SA" kern="100" dirty="0">
                <a:latin typeface="Calibri" panose="020F0502020204030204" pitchFamily="34" charset="0"/>
                <a:cs typeface="B Zar" panose="00000400000000000000" pitchFamily="2" charset="-78"/>
              </a:rPr>
              <a:t>این سؤالات الهام بخش </a:t>
            </a:r>
            <a:r>
              <a:rPr lang="fa-IR" kern="100" dirty="0">
                <a:latin typeface="Calibri" panose="020F0502020204030204" pitchFamily="34" charset="0"/>
                <a:cs typeface="B Zar" panose="00000400000000000000" pitchFamily="2" charset="-78"/>
              </a:rPr>
              <a:t>باعث </a:t>
            </a:r>
            <a:r>
              <a:rPr lang="ar-SA" kern="100" dirty="0">
                <a:latin typeface="Calibri" panose="020F0502020204030204" pitchFamily="34" charset="0"/>
                <a:cs typeface="B Zar" panose="00000400000000000000" pitchFamily="2" charset="-78"/>
              </a:rPr>
              <a:t>توسعه</a:t>
            </a:r>
            <a:r>
              <a:rPr lang="fa-IR" kern="100" dirty="0">
                <a:latin typeface="Calibri" panose="020F0502020204030204" pitchFamily="34" charset="0"/>
                <a:cs typeface="B Zar" panose="00000400000000000000" pitchFamily="2" charset="-78"/>
              </a:rPr>
              <a:t> بیشتر</a:t>
            </a:r>
            <a:r>
              <a:rPr lang="ar-SA" kern="100" dirty="0">
                <a:latin typeface="Calibri" panose="020F0502020204030204" pitchFamily="34" charset="0"/>
                <a:cs typeface="B Zar" panose="00000400000000000000" pitchFamily="2" charset="-78"/>
              </a:rPr>
              <a:t> تکنیک های </a:t>
            </a:r>
            <a:r>
              <a:rPr lang="fa-IR" kern="100" dirty="0">
                <a:latin typeface="Calibri" panose="020F0502020204030204" pitchFamily="34" charset="0"/>
                <a:cs typeface="B Zar" panose="00000400000000000000" pitchFamily="2" charset="-78"/>
              </a:rPr>
              <a:t>این علم شده اند.</a:t>
            </a:r>
          </a:p>
          <a:p>
            <a:pPr algn="r" rtl="1"/>
            <a:endParaRPr lang="en-US" dirty="0"/>
          </a:p>
        </p:txBody>
      </p:sp>
    </p:spTree>
    <p:extLst>
      <p:ext uri="{BB962C8B-B14F-4D97-AF65-F5344CB8AC3E}">
        <p14:creationId xmlns:p14="http://schemas.microsoft.com/office/powerpoint/2010/main" val="4201235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DA01B-1248-CD10-7EA1-D3A35A350CB5}"/>
              </a:ext>
            </a:extLst>
          </p:cNvPr>
          <p:cNvSpPr>
            <a:spLocks noGrp="1"/>
          </p:cNvSpPr>
          <p:nvPr>
            <p:ph type="title"/>
          </p:nvPr>
        </p:nvSpPr>
        <p:spPr/>
        <p:txBody>
          <a:bodyPr/>
          <a:lstStyle/>
          <a:p>
            <a:pPr algn="ctr" rtl="1"/>
            <a:r>
              <a:rPr lang="fa-IR" dirty="0">
                <a:cs typeface="B Zar" panose="00000400000000000000" pitchFamily="2" charset="-78"/>
              </a:rPr>
              <a:t>4- تشخیص ناهنجاری</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491E4E41-7406-7B49-D0C6-36769B0839EA}"/>
              </a:ext>
            </a:extLst>
          </p:cNvPr>
          <p:cNvSpPr>
            <a:spLocks noGrp="1"/>
          </p:cNvSpPr>
          <p:nvPr>
            <p:ph idx="1"/>
          </p:nvPr>
        </p:nvSpPr>
        <p:spPr/>
        <p:txBody>
          <a:bodyPr/>
          <a:lstStyle/>
          <a:p>
            <a:pPr algn="just" rtl="1"/>
            <a:r>
              <a:rPr lang="fa-IR" dirty="0">
                <a:cs typeface="B Zar" panose="00000400000000000000" pitchFamily="2" charset="-78"/>
              </a:rPr>
              <a:t>در تشخیص ناهنجاری به دنبال کشف و شناسایی مشاهداتی هستیم که ویژگی های آنها به طور قابل توجهی با بقیه داده ها متفاوت است. </a:t>
            </a:r>
          </a:p>
          <a:p>
            <a:pPr algn="just" rtl="1"/>
            <a:r>
              <a:rPr lang="fa-IR" dirty="0">
                <a:cs typeface="B Zar" panose="00000400000000000000" pitchFamily="2" charset="-78"/>
              </a:rPr>
              <a:t>چنین مشاهداتی به عنوان ناهنجاری (</a:t>
            </a:r>
            <a:r>
              <a:rPr lang="en-US" dirty="0">
                <a:cs typeface="B Zar" panose="00000400000000000000" pitchFamily="2" charset="-78"/>
              </a:rPr>
              <a:t>Anomaly</a:t>
            </a:r>
            <a:r>
              <a:rPr lang="fa-IR" dirty="0">
                <a:cs typeface="B Zar" panose="00000400000000000000" pitchFamily="2" charset="-78"/>
              </a:rPr>
              <a:t>) یا پرت (</a:t>
            </a:r>
            <a:r>
              <a:rPr lang="en-US" dirty="0">
                <a:cs typeface="B Zar" panose="00000400000000000000" pitchFamily="2" charset="-78"/>
              </a:rPr>
              <a:t>outlier</a:t>
            </a:r>
            <a:r>
              <a:rPr lang="fa-IR" dirty="0">
                <a:cs typeface="B Zar" panose="00000400000000000000" pitchFamily="2" charset="-78"/>
              </a:rPr>
              <a:t>) شناخته می شوند. </a:t>
            </a:r>
          </a:p>
          <a:p>
            <a:pPr algn="just" rtl="1"/>
            <a:r>
              <a:rPr lang="fa-IR" dirty="0">
                <a:cs typeface="B Zar" panose="00000400000000000000" pitchFamily="2" charset="-78"/>
              </a:rPr>
              <a:t>هدف یک الگوریتم تشخیص ناهنجاری، کشف ناهنجاری های واقعی و اجتناب از برچسب زدن نادرست به داده های عادی است. </a:t>
            </a:r>
          </a:p>
          <a:p>
            <a:pPr algn="just" rtl="1"/>
            <a:r>
              <a:rPr lang="fa-IR" dirty="0">
                <a:cs typeface="B Zar" panose="00000400000000000000" pitchFamily="2" charset="-78"/>
              </a:rPr>
              <a:t>به عبارت دیگر، یک آشکارساز ناهنجاری خوب باید دارای نرخ تشخیص بالا و نرخ هشدار کاذب پایین باشد. </a:t>
            </a:r>
          </a:p>
          <a:p>
            <a:pPr algn="just" rtl="1"/>
            <a:r>
              <a:rPr lang="fa-IR" dirty="0">
                <a:cs typeface="B Zar" panose="00000400000000000000" pitchFamily="2" charset="-78"/>
              </a:rPr>
              <a:t>کاربردهای تشخیص ناهنجاری شامل تشخیص تقلب، نفوذ به شبکه، الگوهای غیرمعمول بیماری ها و اختلالات اکوسیستم مانند خشکسالی، سیل، آتش سوزی، طوفان و غیره است.</a:t>
            </a:r>
            <a:endParaRPr lang="en-US" dirty="0">
              <a:cs typeface="B Zar" panose="00000400000000000000" pitchFamily="2" charset="-78"/>
            </a:endParaRPr>
          </a:p>
        </p:txBody>
      </p:sp>
    </p:spTree>
    <p:extLst>
      <p:ext uri="{BB962C8B-B14F-4D97-AF65-F5344CB8AC3E}">
        <p14:creationId xmlns:p14="http://schemas.microsoft.com/office/powerpoint/2010/main" val="301047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DA1EA-264C-6296-8AB2-54170C8E90E1}"/>
              </a:ext>
            </a:extLst>
          </p:cNvPr>
          <p:cNvSpPr>
            <a:spLocks noGrp="1"/>
          </p:cNvSpPr>
          <p:nvPr>
            <p:ph type="title"/>
          </p:nvPr>
        </p:nvSpPr>
        <p:spPr/>
        <p:txBody>
          <a:bodyPr/>
          <a:lstStyle/>
          <a:p>
            <a:pPr algn="ctr" rtl="1"/>
            <a:r>
              <a:rPr lang="fa-IR" dirty="0">
                <a:cs typeface="B Zar" panose="00000400000000000000" pitchFamily="2" charset="-78"/>
              </a:rPr>
              <a:t>مثال کشف تقلب</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D6F4DBBB-875F-A373-0D8A-BD81BA9AC234}"/>
              </a:ext>
            </a:extLst>
          </p:cNvPr>
          <p:cNvSpPr>
            <a:spLocks noGrp="1"/>
          </p:cNvSpPr>
          <p:nvPr>
            <p:ph idx="1"/>
          </p:nvPr>
        </p:nvSpPr>
        <p:spPr/>
        <p:txBody>
          <a:bodyPr/>
          <a:lstStyle/>
          <a:p>
            <a:pPr algn="just" rtl="1"/>
            <a:r>
              <a:rPr lang="fa-IR" dirty="0">
                <a:cs typeface="B Zar" panose="00000400000000000000" pitchFamily="2" charset="-78"/>
              </a:rPr>
              <a:t>یک شرکت کارت اعتباری، تراکنش های انجام شده توسط هر دارنده کارت اعتباری را همراه با اطلاعات شخصی مانند محدودیت اعتبار، سن، درآمد سالانه و آدرس ثبت می کند. </a:t>
            </a:r>
          </a:p>
          <a:p>
            <a:pPr algn="just" rtl="1"/>
            <a:r>
              <a:rPr lang="fa-IR" dirty="0">
                <a:cs typeface="B Zar" panose="00000400000000000000" pitchFamily="2" charset="-78"/>
              </a:rPr>
              <a:t>از آنجایی که تعداد تقلب ها در مقایسه با تعداد تراکنش‌های قانونی نسبتاً کم است، </a:t>
            </a:r>
          </a:p>
          <a:p>
            <a:pPr algn="just" rtl="1"/>
            <a:r>
              <a:rPr lang="fa-IR" dirty="0">
                <a:cs typeface="B Zar" panose="00000400000000000000" pitchFamily="2" charset="-78"/>
              </a:rPr>
              <a:t>می‌توان از تکنیک‌های تشخیص ناهنجاری برای ایجاد پروفایلی از تراکنش‌های قانونی برای کاربران استفاده کرد. </a:t>
            </a:r>
          </a:p>
          <a:p>
            <a:pPr algn="just" rtl="1"/>
            <a:r>
              <a:rPr lang="fa-IR" dirty="0">
                <a:cs typeface="B Zar" panose="00000400000000000000" pitchFamily="2" charset="-78"/>
              </a:rPr>
              <a:t>هنگامی که یک تراکنش جدید وارد می شود، با مشخصات کاربر مقایسه می شود. </a:t>
            </a:r>
          </a:p>
          <a:p>
            <a:pPr algn="just" rtl="1"/>
            <a:r>
              <a:rPr lang="fa-IR" dirty="0">
                <a:cs typeface="B Zar" panose="00000400000000000000" pitchFamily="2" charset="-78"/>
              </a:rPr>
              <a:t>اگر ویژگی‌های تراکنش بسیار متفاوت از نمایه ایجاد شده قبلی باشد، </a:t>
            </a:r>
          </a:p>
          <a:p>
            <a:pPr algn="just" rtl="1"/>
            <a:r>
              <a:rPr lang="fa-IR" dirty="0">
                <a:cs typeface="B Zar" panose="00000400000000000000" pitchFamily="2" charset="-78"/>
              </a:rPr>
              <a:t>تراکنش به‌عنوان بالقوه تقلبی علامت‌گذاری می‌شود.</a:t>
            </a:r>
            <a:endParaRPr lang="en-US" dirty="0">
              <a:cs typeface="B Zar" panose="00000400000000000000" pitchFamily="2" charset="-78"/>
            </a:endParaRPr>
          </a:p>
        </p:txBody>
      </p:sp>
    </p:spTree>
    <p:extLst>
      <p:ext uri="{BB962C8B-B14F-4D97-AF65-F5344CB8AC3E}">
        <p14:creationId xmlns:p14="http://schemas.microsoft.com/office/powerpoint/2010/main" val="3512615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71BA-354D-BBAA-C829-F1E949AAD183}"/>
              </a:ext>
            </a:extLst>
          </p:cNvPr>
          <p:cNvSpPr>
            <a:spLocks noGrp="1"/>
          </p:cNvSpPr>
          <p:nvPr>
            <p:ph type="title"/>
          </p:nvPr>
        </p:nvSpPr>
        <p:spPr/>
        <p:txBody>
          <a:bodyPr/>
          <a:lstStyle/>
          <a:p>
            <a:pPr algn="ctr" rtl="1"/>
            <a:r>
              <a:rPr lang="fa-IR" dirty="0">
                <a:cs typeface="B Zar" panose="00000400000000000000" pitchFamily="2" charset="-78"/>
              </a:rPr>
              <a:t>داده ها</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1C3E41EA-054B-46CC-6FCD-055456D4F126}"/>
              </a:ext>
            </a:extLst>
          </p:cNvPr>
          <p:cNvSpPr>
            <a:spLocks noGrp="1"/>
          </p:cNvSpPr>
          <p:nvPr>
            <p:ph idx="1"/>
          </p:nvPr>
        </p:nvSpPr>
        <p:spPr/>
        <p:txBody>
          <a:bodyPr/>
          <a:lstStyle/>
          <a:p>
            <a:pPr algn="just" rtl="1"/>
            <a:r>
              <a:rPr lang="fa-IR" dirty="0">
                <a:cs typeface="B Zar" panose="00000400000000000000" pitchFamily="2" charset="-78"/>
              </a:rPr>
              <a:t>نوع و دسته بندی داده ها را می توان با رویکردهای متفاوت انجام داد. </a:t>
            </a:r>
          </a:p>
          <a:p>
            <a:pPr algn="just" rtl="1"/>
            <a:r>
              <a:rPr lang="fa-IR" dirty="0">
                <a:cs typeface="B Zar" panose="00000400000000000000" pitchFamily="2" charset="-78"/>
              </a:rPr>
              <a:t>به عنوان مثال، صفات مورد استفاده برای توصیف می تواند «کمی» یا «کیفی» باشند.</a:t>
            </a:r>
          </a:p>
          <a:p>
            <a:pPr algn="just" rtl="1"/>
            <a:r>
              <a:rPr lang="fa-IR" dirty="0">
                <a:cs typeface="B Zar" panose="00000400000000000000" pitchFamily="2" charset="-78"/>
              </a:rPr>
              <a:t>داده ها اغلب دارای ویژگی های خاص هستند. به عنوان مثال، برخی از مجموعه های داده حاوی سری های زمانی یا روابط صریح با یکدیگر هستند. </a:t>
            </a:r>
          </a:p>
          <a:p>
            <a:pPr algn="just" rtl="1"/>
            <a:r>
              <a:rPr lang="fa-IR" dirty="0">
                <a:cs typeface="B Zar" panose="00000400000000000000" pitchFamily="2" charset="-78"/>
              </a:rPr>
              <a:t>جای تعجب نیست که نوع داده تعیین می کند ابزار و تکنیک ها آماری برای تحلیل داده ها هستند.</a:t>
            </a:r>
          </a:p>
          <a:p>
            <a:pPr algn="just" rtl="1"/>
            <a:r>
              <a:rPr lang="fa-IR" dirty="0">
                <a:cs typeface="B Zar" panose="00000400000000000000" pitchFamily="2" charset="-78"/>
              </a:rPr>
              <a:t> در واقع، تحقیقات جدید در علم داده اغلب به دلیل نیاز به تطبیق با حوزه های کاربردی جدید و انواع جدید داده های آنها انجام می شود.</a:t>
            </a:r>
            <a:endParaRPr lang="en-US" dirty="0">
              <a:cs typeface="B Zar" panose="00000400000000000000" pitchFamily="2" charset="-78"/>
            </a:endParaRPr>
          </a:p>
        </p:txBody>
      </p:sp>
    </p:spTree>
    <p:extLst>
      <p:ext uri="{BB962C8B-B14F-4D97-AF65-F5344CB8AC3E}">
        <p14:creationId xmlns:p14="http://schemas.microsoft.com/office/powerpoint/2010/main" val="3161897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BCFA-58E6-3212-3E0D-EAD640E3D909}"/>
              </a:ext>
            </a:extLst>
          </p:cNvPr>
          <p:cNvSpPr>
            <a:spLocks noGrp="1"/>
          </p:cNvSpPr>
          <p:nvPr>
            <p:ph type="title"/>
          </p:nvPr>
        </p:nvSpPr>
        <p:spPr/>
        <p:txBody>
          <a:bodyPr/>
          <a:lstStyle/>
          <a:p>
            <a:pPr algn="ctr" rtl="1"/>
            <a:r>
              <a:rPr lang="fa-IR" dirty="0">
                <a:cs typeface="B Zar" panose="00000400000000000000" pitchFamily="2" charset="-78"/>
              </a:rPr>
              <a:t>کیفیت داده ها</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48BF2FDB-76E2-E9A8-F142-4A67DDE12895}"/>
              </a:ext>
            </a:extLst>
          </p:cNvPr>
          <p:cNvSpPr>
            <a:spLocks noGrp="1"/>
          </p:cNvSpPr>
          <p:nvPr>
            <p:ph idx="1"/>
          </p:nvPr>
        </p:nvSpPr>
        <p:spPr>
          <a:xfrm>
            <a:off x="838200" y="1496016"/>
            <a:ext cx="10515600" cy="4351338"/>
          </a:xfrm>
        </p:spPr>
        <p:txBody>
          <a:bodyPr>
            <a:normAutofit/>
          </a:bodyPr>
          <a:lstStyle/>
          <a:p>
            <a:pPr algn="just" rtl="1"/>
            <a:r>
              <a:rPr lang="fa-IR" dirty="0">
                <a:cs typeface="B Zar" panose="00000400000000000000" pitchFamily="2" charset="-78"/>
              </a:rPr>
              <a:t>داده ها اغلب از کیفیت مناسبی برخوردار نیستند.</a:t>
            </a:r>
          </a:p>
          <a:p>
            <a:pPr algn="just" rtl="1"/>
            <a:r>
              <a:rPr lang="fa-IR" dirty="0">
                <a:cs typeface="B Zar" panose="00000400000000000000" pitchFamily="2" charset="-78"/>
              </a:rPr>
              <a:t>در حالی که اکثر تکنیک های علم داده می توانند سطحی از نقص در داده ها را تحمل کنند،</a:t>
            </a:r>
          </a:p>
          <a:p>
            <a:pPr algn="just" rtl="1"/>
            <a:r>
              <a:rPr lang="fa-IR" dirty="0">
                <a:cs typeface="B Zar" panose="00000400000000000000" pitchFamily="2" charset="-78"/>
              </a:rPr>
              <a:t> تمرکز بر درک و بهبود کیفیت داده ها، معمولاً باعث بهبود کیفیت تحلیل می شود</a:t>
            </a:r>
          </a:p>
          <a:p>
            <a:pPr algn="just" rtl="1"/>
            <a:r>
              <a:rPr lang="fa-IR" dirty="0">
                <a:cs typeface="B Zar" panose="00000400000000000000" pitchFamily="2" charset="-78"/>
              </a:rPr>
              <a:t>مسائل مربوط به کیفیت داده که اغلب نیاز به رسیدگی دارند، شامل:</a:t>
            </a:r>
          </a:p>
          <a:p>
            <a:pPr lvl="1" algn="just" rtl="1"/>
            <a:r>
              <a:rPr lang="fa-IR" dirty="0">
                <a:cs typeface="B Zar" panose="00000400000000000000" pitchFamily="2" charset="-78"/>
              </a:rPr>
              <a:t> وجود نویز و نقاط پرت است.</a:t>
            </a:r>
          </a:p>
          <a:p>
            <a:pPr lvl="1" algn="just" rtl="1"/>
            <a:r>
              <a:rPr lang="fa-IR" dirty="0">
                <a:cs typeface="B Zar" panose="00000400000000000000" pitchFamily="2" charset="-78"/>
              </a:rPr>
              <a:t> داده های گمشده، </a:t>
            </a:r>
          </a:p>
          <a:p>
            <a:pPr lvl="1" algn="just" rtl="1"/>
            <a:r>
              <a:rPr lang="fa-IR" dirty="0">
                <a:cs typeface="B Zar" panose="00000400000000000000" pitchFamily="2" charset="-78"/>
              </a:rPr>
              <a:t>متناقض یا تکراری؛ </a:t>
            </a:r>
          </a:p>
          <a:p>
            <a:pPr lvl="1" algn="just" rtl="1"/>
            <a:r>
              <a:rPr lang="fa-IR" dirty="0">
                <a:cs typeface="B Zar" panose="00000400000000000000" pitchFamily="2" charset="-78"/>
              </a:rPr>
              <a:t>داده‌هایی که مغرضانه </a:t>
            </a:r>
          </a:p>
          <a:p>
            <a:pPr algn="just" rtl="1"/>
            <a:r>
              <a:rPr lang="fa-IR" dirty="0">
                <a:cs typeface="B Zar" panose="00000400000000000000" pitchFamily="2" charset="-78"/>
              </a:rPr>
              <a:t>می باشند.</a:t>
            </a:r>
            <a:endParaRPr lang="en-US" dirty="0">
              <a:cs typeface="B Zar" panose="00000400000000000000" pitchFamily="2" charset="-78"/>
            </a:endParaRPr>
          </a:p>
        </p:txBody>
      </p:sp>
    </p:spTree>
    <p:extLst>
      <p:ext uri="{BB962C8B-B14F-4D97-AF65-F5344CB8AC3E}">
        <p14:creationId xmlns:p14="http://schemas.microsoft.com/office/powerpoint/2010/main" val="1172035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3066-BF59-35DD-0BDB-8DA08A2CE2DE}"/>
              </a:ext>
            </a:extLst>
          </p:cNvPr>
          <p:cNvSpPr>
            <a:spLocks noGrp="1"/>
          </p:cNvSpPr>
          <p:nvPr>
            <p:ph type="title"/>
          </p:nvPr>
        </p:nvSpPr>
        <p:spPr/>
        <p:txBody>
          <a:bodyPr>
            <a:normAutofit/>
          </a:bodyPr>
          <a:lstStyle/>
          <a:p>
            <a:pPr algn="ctr" rtl="1"/>
            <a:r>
              <a:rPr lang="fa-IR" sz="4000" dirty="0">
                <a:cs typeface="B Zar" panose="00000400000000000000" pitchFamily="2" charset="-78"/>
              </a:rPr>
              <a:t>پیش پردازش برای مناسب تر کردن داده ها برای علم داده</a:t>
            </a:r>
            <a:endParaRPr lang="en-US" sz="4000" dirty="0">
              <a:cs typeface="B Zar" panose="00000400000000000000" pitchFamily="2" charset="-78"/>
            </a:endParaRPr>
          </a:p>
        </p:txBody>
      </p:sp>
      <p:sp>
        <p:nvSpPr>
          <p:cNvPr id="3" name="Content Placeholder 2">
            <a:extLst>
              <a:ext uri="{FF2B5EF4-FFF2-40B4-BE49-F238E27FC236}">
                <a16:creationId xmlns:a16="http://schemas.microsoft.com/office/drawing/2014/main" id="{C0C2D6E3-5692-4B5F-CA2D-8647C92E4730}"/>
              </a:ext>
            </a:extLst>
          </p:cNvPr>
          <p:cNvSpPr>
            <a:spLocks noGrp="1"/>
          </p:cNvSpPr>
          <p:nvPr>
            <p:ph idx="1"/>
          </p:nvPr>
        </p:nvSpPr>
        <p:spPr/>
        <p:txBody>
          <a:bodyPr/>
          <a:lstStyle/>
          <a:p>
            <a:pPr algn="just" rtl="1"/>
            <a:r>
              <a:rPr lang="fa-IR" dirty="0">
                <a:cs typeface="B Zar" panose="00000400000000000000" pitchFamily="2" charset="-78"/>
              </a:rPr>
              <a:t>اغلب، داده های خام باید پردازش شوند تا برای تحلیل مناسب شوند. </a:t>
            </a:r>
          </a:p>
          <a:p>
            <a:pPr algn="just" rtl="1"/>
            <a:r>
              <a:rPr lang="fa-IR" dirty="0">
                <a:cs typeface="B Zar" panose="00000400000000000000" pitchFamily="2" charset="-78"/>
              </a:rPr>
              <a:t>در حالی که یک هدف ممکن است بهبود کیفیت داده باشد، </a:t>
            </a:r>
          </a:p>
          <a:p>
            <a:pPr algn="just" rtl="1"/>
            <a:r>
              <a:rPr lang="fa-IR" dirty="0">
                <a:cs typeface="B Zar" panose="00000400000000000000" pitchFamily="2" charset="-78"/>
              </a:rPr>
              <a:t>اهداف دیگر بر اصلاح داده ها به گونه ای تمرکز می کنند که بهتر با یک تکنیک یا ابزار داده کاوی مشخص شده مطابقت داشته باشد. </a:t>
            </a:r>
          </a:p>
          <a:p>
            <a:pPr lvl="1" algn="just" rtl="1"/>
            <a:r>
              <a:rPr lang="fa-IR" dirty="0">
                <a:cs typeface="B Zar" panose="00000400000000000000" pitchFamily="2" charset="-78"/>
              </a:rPr>
              <a:t>مثلاً ویژگی پیوسته، نرمال بودن و غیره</a:t>
            </a:r>
          </a:p>
          <a:p>
            <a:pPr lvl="1" algn="just" rtl="1"/>
            <a:r>
              <a:rPr lang="fa-IR" dirty="0">
                <a:cs typeface="B Zar" panose="00000400000000000000" pitchFamily="2" charset="-78"/>
              </a:rPr>
              <a:t>کاهش بُعد (تعداد صفات): بسیاری از تکنیک ها زمانی موثرتر هستند که داده ها دارای تعداد نسبتاً کمی از ویژگی ها باشند.</a:t>
            </a:r>
            <a:endParaRPr lang="en-US" dirty="0">
              <a:cs typeface="B Zar" panose="00000400000000000000" pitchFamily="2" charset="-78"/>
            </a:endParaRPr>
          </a:p>
        </p:txBody>
      </p:sp>
    </p:spTree>
    <p:extLst>
      <p:ext uri="{BB962C8B-B14F-4D97-AF65-F5344CB8AC3E}">
        <p14:creationId xmlns:p14="http://schemas.microsoft.com/office/powerpoint/2010/main" val="4021752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29B2-2717-11B7-7E81-0421E25BD4FE}"/>
              </a:ext>
            </a:extLst>
          </p:cNvPr>
          <p:cNvSpPr>
            <a:spLocks noGrp="1"/>
          </p:cNvSpPr>
          <p:nvPr>
            <p:ph type="title"/>
          </p:nvPr>
        </p:nvSpPr>
        <p:spPr/>
        <p:txBody>
          <a:bodyPr/>
          <a:lstStyle/>
          <a:p>
            <a:pPr algn="ctr" rtl="1"/>
            <a:r>
              <a:rPr lang="fa-IR" dirty="0">
                <a:cs typeface="B Zar" panose="00000400000000000000" pitchFamily="2" charset="-78"/>
              </a:rPr>
              <a:t>تحلیل داده ها از نظر روابط آن</a:t>
            </a:r>
            <a:endParaRPr lang="en-US" dirty="0"/>
          </a:p>
        </p:txBody>
      </p:sp>
      <p:sp>
        <p:nvSpPr>
          <p:cNvPr id="3" name="Content Placeholder 2">
            <a:extLst>
              <a:ext uri="{FF2B5EF4-FFF2-40B4-BE49-F238E27FC236}">
                <a16:creationId xmlns:a16="http://schemas.microsoft.com/office/drawing/2014/main" id="{75B6D3C3-6344-5AC8-34F0-A28CFC172F55}"/>
              </a:ext>
            </a:extLst>
          </p:cNvPr>
          <p:cNvSpPr>
            <a:spLocks noGrp="1"/>
          </p:cNvSpPr>
          <p:nvPr>
            <p:ph idx="1"/>
          </p:nvPr>
        </p:nvSpPr>
        <p:spPr/>
        <p:txBody>
          <a:bodyPr/>
          <a:lstStyle/>
          <a:p>
            <a:pPr algn="just" rtl="1"/>
            <a:r>
              <a:rPr lang="fa-IR" dirty="0">
                <a:cs typeface="B Zar" panose="00000400000000000000" pitchFamily="2" charset="-78"/>
              </a:rPr>
              <a:t>یک رویکرد برای تحلیل داده ها، یافتن روابط بین داده ها و سپس انجام تحلیل باقی مانده با استفاده از این روابط به جای خود اشیاء داده است.</a:t>
            </a:r>
          </a:p>
          <a:p>
            <a:pPr algn="just" rtl="1"/>
            <a:r>
              <a:rPr lang="fa-IR" dirty="0">
                <a:cs typeface="B Zar" panose="00000400000000000000" pitchFamily="2" charset="-78"/>
              </a:rPr>
              <a:t> به عنوان مثال، ما می توانیم شباهت یا فاصله بین جفت اشیاء را محاسبه کنیم و سپس تحلیل (خوشه بندی، طبقه بندی، یا تشخیص ناهنجاری) را بر اساس این شباهت ها یا فواصل انجام دهیم. </a:t>
            </a:r>
          </a:p>
          <a:p>
            <a:pPr algn="just" rtl="1"/>
            <a:r>
              <a:rPr lang="fa-IR" dirty="0">
                <a:cs typeface="B Zar" panose="00000400000000000000" pitchFamily="2" charset="-78"/>
              </a:rPr>
              <a:t>تعداد زیادی از این شباهت ها یا اندازه گیری های فاصله وجود دارد و انتخاب مناسب به نوع داده و کاربرد خاص بستگی دارد.</a:t>
            </a:r>
            <a:endParaRPr lang="en-US" dirty="0">
              <a:cs typeface="B Zar" panose="00000400000000000000" pitchFamily="2" charset="-78"/>
            </a:endParaRPr>
          </a:p>
        </p:txBody>
      </p:sp>
    </p:spTree>
    <p:extLst>
      <p:ext uri="{BB962C8B-B14F-4D97-AF65-F5344CB8AC3E}">
        <p14:creationId xmlns:p14="http://schemas.microsoft.com/office/powerpoint/2010/main" val="3758072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29FD-9066-9705-2A2A-5A6B9D7DEAE4}"/>
              </a:ext>
            </a:extLst>
          </p:cNvPr>
          <p:cNvSpPr>
            <a:spLocks noGrp="1"/>
          </p:cNvSpPr>
          <p:nvPr>
            <p:ph type="title"/>
          </p:nvPr>
        </p:nvSpPr>
        <p:spPr>
          <a:xfrm>
            <a:off x="838200" y="365126"/>
            <a:ext cx="10515600" cy="509518"/>
          </a:xfrm>
        </p:spPr>
        <p:txBody>
          <a:bodyPr>
            <a:noAutofit/>
          </a:bodyPr>
          <a:lstStyle/>
          <a:p>
            <a:pPr algn="ctr" rtl="1"/>
            <a:r>
              <a:rPr lang="fa-IR" sz="3500" dirty="0">
                <a:highlight>
                  <a:srgbClr val="FFFF00"/>
                </a:highlight>
                <a:cs typeface="B Zar" panose="00000400000000000000" pitchFamily="2" charset="-78"/>
              </a:rPr>
              <a:t>مثال برای نشان دادن اهمیت دانستن داده ها و در نظر روابط قبل از انجام تحلیل</a:t>
            </a:r>
            <a:endParaRPr lang="en-US" sz="3500" dirty="0">
              <a:highlight>
                <a:srgbClr val="FFFF00"/>
              </a:highlight>
              <a:cs typeface="B Zar" panose="00000400000000000000" pitchFamily="2" charset="-78"/>
            </a:endParaRPr>
          </a:p>
        </p:txBody>
      </p:sp>
      <p:sp>
        <p:nvSpPr>
          <p:cNvPr id="3" name="Content Placeholder 2">
            <a:extLst>
              <a:ext uri="{FF2B5EF4-FFF2-40B4-BE49-F238E27FC236}">
                <a16:creationId xmlns:a16="http://schemas.microsoft.com/office/drawing/2014/main" id="{ECB47135-8CDF-3A49-C1E5-6EB9BB8D1688}"/>
              </a:ext>
            </a:extLst>
          </p:cNvPr>
          <p:cNvSpPr>
            <a:spLocks noGrp="1"/>
          </p:cNvSpPr>
          <p:nvPr>
            <p:ph idx="1"/>
          </p:nvPr>
        </p:nvSpPr>
        <p:spPr>
          <a:xfrm>
            <a:off x="838200" y="1225227"/>
            <a:ext cx="10515600" cy="5302319"/>
          </a:xfrm>
        </p:spPr>
        <p:txBody>
          <a:bodyPr>
            <a:normAutofit/>
          </a:bodyPr>
          <a:lstStyle/>
          <a:p>
            <a:pPr algn="just" rtl="1"/>
            <a:r>
              <a:rPr lang="fa-IR" dirty="0">
                <a:cs typeface="B Zar" panose="00000400000000000000" pitchFamily="2" charset="-78"/>
              </a:rPr>
              <a:t>وضعیت فرضی زیر را در نظر بگیرید.</a:t>
            </a:r>
          </a:p>
          <a:p>
            <a:pPr algn="just" rtl="1"/>
            <a:r>
              <a:rPr lang="fa-IR" dirty="0">
                <a:cs typeface="B Zar" panose="00000400000000000000" pitchFamily="2" charset="-78"/>
              </a:rPr>
              <a:t>فرض کنید ایمیلی از یک محقق پزشکی در مورد پروژه ای که مشتاق کار روی آن هستید، به شرح زیر دریافت کرده اید.</a:t>
            </a:r>
          </a:p>
          <a:p>
            <a:pPr algn="just" rtl="1"/>
            <a:r>
              <a:rPr lang="fa-IR" dirty="0">
                <a:cs typeface="B Zar" panose="00000400000000000000" pitchFamily="2" charset="-78"/>
              </a:rPr>
              <a:t>داده های زیر اطلاعات 1000 بیمار است. </a:t>
            </a:r>
          </a:p>
          <a:p>
            <a:pPr algn="just" rtl="1"/>
            <a:r>
              <a:rPr lang="fa-IR" dirty="0">
                <a:cs typeface="B Zar" panose="00000400000000000000" pitchFamily="2" charset="-78"/>
              </a:rPr>
              <a:t>هر سطرحاوی اطلاعات یک بیمار است و از پنج فیلد تشکیل شده است. </a:t>
            </a:r>
          </a:p>
          <a:p>
            <a:pPr algn="just" rtl="1"/>
            <a:r>
              <a:rPr lang="fa-IR" dirty="0">
                <a:cs typeface="B Zar" panose="00000400000000000000" pitchFamily="2" charset="-78"/>
              </a:rPr>
              <a:t>ما می خواهیم آخرین فیلد را با استفاده از فیلدهای دیگر پیش بینی کنیم. </a:t>
            </a:r>
          </a:p>
          <a:p>
            <a:pPr algn="just" rtl="1"/>
            <a:r>
              <a:rPr lang="fa-IR" dirty="0">
                <a:cs typeface="B Zar" panose="00000400000000000000" pitchFamily="2" charset="-78"/>
              </a:rPr>
              <a:t>از آنجایی که برای چند روز به خارج از شهر می روم، وقت ندارم اطلاعات بیشتری در مورد داده ها ارائه کنم، اما امیدوارم این کار شما را خیلی کند نکند. و اگر مشکلی ندارید، آیا می‌توانیم وقتی برگشتم برای بحث درباره نتایج اولیه‌تان ملاقات کنیم؟ ممکن است چند نفر دیگر از تیمم را دعوت کنم.</a:t>
            </a:r>
            <a:endParaRPr lang="en-US" dirty="0">
              <a:cs typeface="B Zar" panose="00000400000000000000" pitchFamily="2" charset="-78"/>
            </a:endParaRPr>
          </a:p>
        </p:txBody>
      </p:sp>
    </p:spTree>
    <p:extLst>
      <p:ext uri="{BB962C8B-B14F-4D97-AF65-F5344CB8AC3E}">
        <p14:creationId xmlns:p14="http://schemas.microsoft.com/office/powerpoint/2010/main" val="1551204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42AB-77D7-8828-E05B-06911853579E}"/>
              </a:ext>
            </a:extLst>
          </p:cNvPr>
          <p:cNvSpPr>
            <a:spLocks noGrp="1"/>
          </p:cNvSpPr>
          <p:nvPr>
            <p:ph type="title"/>
          </p:nvPr>
        </p:nvSpPr>
        <p:spPr>
          <a:xfrm>
            <a:off x="838200" y="306181"/>
            <a:ext cx="10515600" cy="315912"/>
          </a:xfrm>
        </p:spPr>
        <p:txBody>
          <a:bodyPr>
            <a:normAutofit fontScale="90000"/>
          </a:bodyPr>
          <a:lstStyle/>
          <a:p>
            <a:pPr algn="ctr" rtl="1"/>
            <a:r>
              <a:rPr lang="fa-IR" dirty="0">
                <a:cs typeface="B Zar" panose="00000400000000000000" pitchFamily="2" charset="-78"/>
              </a:rPr>
              <a:t>ادامه مثال</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7D42FE92-C8CB-EF14-08A4-57C3D8172407}"/>
              </a:ext>
            </a:extLst>
          </p:cNvPr>
          <p:cNvSpPr>
            <a:spLocks noGrp="1"/>
          </p:cNvSpPr>
          <p:nvPr>
            <p:ph idx="1"/>
          </p:nvPr>
        </p:nvSpPr>
        <p:spPr>
          <a:xfrm>
            <a:off x="838200" y="2557671"/>
            <a:ext cx="10515600" cy="3619292"/>
          </a:xfrm>
        </p:spPr>
        <p:txBody>
          <a:bodyPr/>
          <a:lstStyle/>
          <a:p>
            <a:pPr algn="r" rtl="1"/>
            <a:r>
              <a:rPr lang="fa-IR" dirty="0">
                <a:cs typeface="B Zar" panose="00000400000000000000" pitchFamily="2" charset="-78"/>
              </a:rPr>
              <a:t>نگاهی کوتاه به داده ها چیز عجیبی را نشان نمی دهد. شما شک خود را کنار بگذارید و تحلیل را شروع کنید.</a:t>
            </a:r>
          </a:p>
          <a:p>
            <a:pPr algn="r" rtl="1"/>
            <a:r>
              <a:rPr lang="fa-IR" dirty="0">
                <a:cs typeface="B Zar" panose="00000400000000000000" pitchFamily="2" charset="-78"/>
              </a:rPr>
              <a:t>اما دو روز بعد، احساس می کنید که پیشرفت کرده اید. شما به جلسه می‌آیید </a:t>
            </a:r>
          </a:p>
          <a:p>
            <a:pPr algn="r" rtl="1"/>
            <a:r>
              <a:rPr lang="fa-IR" dirty="0">
                <a:cs typeface="B Zar" panose="00000400000000000000" pitchFamily="2" charset="-78"/>
              </a:rPr>
              <a:t>در حالی که منتظر رسیدن دیگران هستید، با یک آماردان که روی همین پروژه کار می‌کند صحبت می‌کنید. </a:t>
            </a:r>
          </a:p>
          <a:p>
            <a:pPr algn="r" rtl="1"/>
            <a:r>
              <a:rPr lang="fa-IR" dirty="0">
                <a:cs typeface="B Zar" panose="00000400000000000000" pitchFamily="2" charset="-78"/>
              </a:rPr>
              <a:t>وقتی متوجه می‌شود که شما نیز داده‌های پروژه کار کرده اید، از او می‌پرسد که آیا می توانید یک مرور مختصر از نتایج خود به او بدهید.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D70CE0AD-208A-5145-A2E3-8C3CB279BAC0}"/>
              </a:ext>
            </a:extLst>
          </p:cNvPr>
          <p:cNvPicPr>
            <a:picLocks noChangeAspect="1"/>
          </p:cNvPicPr>
          <p:nvPr/>
        </p:nvPicPr>
        <p:blipFill>
          <a:blip r:embed="rId2"/>
          <a:stretch>
            <a:fillRect/>
          </a:stretch>
        </p:blipFill>
        <p:spPr>
          <a:xfrm>
            <a:off x="1643270" y="792023"/>
            <a:ext cx="8733182" cy="1457325"/>
          </a:xfrm>
          <a:prstGeom prst="rect">
            <a:avLst/>
          </a:prstGeom>
        </p:spPr>
      </p:pic>
    </p:spTree>
    <p:extLst>
      <p:ext uri="{BB962C8B-B14F-4D97-AF65-F5344CB8AC3E}">
        <p14:creationId xmlns:p14="http://schemas.microsoft.com/office/powerpoint/2010/main" val="2015340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34E0-7CBB-9075-AB9E-536B66EC55B3}"/>
              </a:ext>
            </a:extLst>
          </p:cNvPr>
          <p:cNvSpPr>
            <a:spLocks noGrp="1"/>
          </p:cNvSpPr>
          <p:nvPr>
            <p:ph type="title"/>
          </p:nvPr>
        </p:nvSpPr>
        <p:spPr>
          <a:xfrm>
            <a:off x="838200" y="365125"/>
            <a:ext cx="10515600" cy="549275"/>
          </a:xfrm>
        </p:spPr>
        <p:txBody>
          <a:bodyPr>
            <a:normAutofit fontScale="90000"/>
          </a:bodyPr>
          <a:lstStyle/>
          <a:p>
            <a:pPr algn="ctr" rtl="1"/>
            <a:r>
              <a:rPr lang="fa-IR" dirty="0">
                <a:cs typeface="B Zar" panose="00000400000000000000" pitchFamily="2" charset="-78"/>
              </a:rPr>
              <a:t>ادامه مثال</a:t>
            </a:r>
            <a:endParaRPr lang="en-US" dirty="0"/>
          </a:p>
        </p:txBody>
      </p:sp>
      <p:sp>
        <p:nvSpPr>
          <p:cNvPr id="3" name="Content Placeholder 2">
            <a:extLst>
              <a:ext uri="{FF2B5EF4-FFF2-40B4-BE49-F238E27FC236}">
                <a16:creationId xmlns:a16="http://schemas.microsoft.com/office/drawing/2014/main" id="{831DDD15-7EAC-DA94-53F4-A345BE173786}"/>
              </a:ext>
            </a:extLst>
          </p:cNvPr>
          <p:cNvSpPr>
            <a:spLocks noGrp="1"/>
          </p:cNvSpPr>
          <p:nvPr>
            <p:ph idx="1"/>
          </p:nvPr>
        </p:nvSpPr>
        <p:spPr>
          <a:xfrm>
            <a:off x="838200" y="1046922"/>
            <a:ext cx="10515600" cy="5130041"/>
          </a:xfrm>
        </p:spPr>
        <p:txBody>
          <a:bodyPr>
            <a:noAutofit/>
          </a:bodyPr>
          <a:lstStyle/>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شما داده های همه بیماران را تحلیل کردید؟</a:t>
            </a:r>
            <a:endParaRPr lang="en-US" kern="100" dirty="0">
              <a:effectLst/>
              <a:latin typeface="Calibri" panose="020F0502020204030204" pitchFamily="34" charset="0"/>
              <a:ea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متخصص علم داده</a:t>
            </a:r>
            <a:r>
              <a:rPr lang="fa-IR" kern="100" dirty="0">
                <a:latin typeface="Calibri" panose="020F0502020204030204" pitchFamily="34" charset="0"/>
                <a:ea typeface="Calibri" panose="020F0502020204030204" pitchFamily="34" charset="0"/>
                <a:cs typeface="B Zar" panose="00000400000000000000" pitchFamily="2" charset="-78"/>
              </a:rPr>
              <a:t>:</a:t>
            </a:r>
            <a:r>
              <a:rPr lang="en-US" kern="100" dirty="0">
                <a:effectLst/>
                <a:latin typeface="Calibri" panose="020F0502020204030204" pitchFamily="34" charset="0"/>
                <a:ea typeface="Calibri" panose="020F0502020204030204" pitchFamily="34" charset="0"/>
                <a:cs typeface="B Zar" panose="00000400000000000000" pitchFamily="2" charset="-78"/>
              </a:rPr>
              <a:t> </a:t>
            </a:r>
            <a:r>
              <a:rPr lang="fa-IR" kern="100" dirty="0">
                <a:effectLst/>
                <a:latin typeface="Calibri" panose="020F0502020204030204" pitchFamily="34" charset="0"/>
                <a:ea typeface="Calibri" panose="020F0502020204030204" pitchFamily="34" charset="0"/>
                <a:cs typeface="B Zar" panose="00000400000000000000" pitchFamily="2" charset="-78"/>
              </a:rPr>
              <a:t>بله. علی رغم آنکه زمان زیادی برای تحلیل نداشتم، ولی همه داده ها را تحلیل کردم و چند نتیجه جالب بدست آوردم.</a:t>
            </a:r>
            <a:endParaRPr lang="en-US" kern="100" dirty="0">
              <a:effectLst/>
              <a:latin typeface="Calibri" panose="020F0502020204030204" pitchFamily="34" charset="0"/>
              <a:ea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عالی است! مشکلات زیادی روی این داده ها وجود داشت بنابراین من نتوانستم تمامی داده ها را تحلیل کنم.</a:t>
            </a:r>
            <a:endParaRPr lang="en-US" kern="100" dirty="0">
              <a:effectLst/>
              <a:latin typeface="Calibri" panose="020F0502020204030204" pitchFamily="34" charset="0"/>
              <a:ea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متخصص علم داده: اوه! من در هیچ مشکل خاصی ندیدم</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خب، ابتدا فیلد 5 وجود دارد، متغیری که می خواهیم پیش بینی کنیم. در میان افرادی که این نوع داده‌ها را تحلیل می‌کنند، رایج است که اگر با لگاریتم مقادیر کار کنید، نتایج بهتری بدست می آورند. من این را من بعداً متوجه شدم، آیا این موضوع را به شما گفتند؟</a:t>
            </a:r>
            <a:endParaRPr lang="en-US" kern="100" dirty="0">
              <a:effectLst/>
              <a:latin typeface="Calibri" panose="020F0502020204030204" pitchFamily="34" charset="0"/>
              <a:ea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متخصص علم داده</a:t>
            </a:r>
            <a:r>
              <a:rPr lang="fa-IR" kern="100" dirty="0">
                <a:latin typeface="Calibri" panose="020F0502020204030204" pitchFamily="34" charset="0"/>
                <a:ea typeface="Calibri" panose="020F0502020204030204" pitchFamily="34" charset="0"/>
                <a:cs typeface="B Zar" panose="00000400000000000000" pitchFamily="2" charset="-78"/>
              </a:rPr>
              <a:t>:</a:t>
            </a:r>
            <a:r>
              <a:rPr lang="en-US" kern="100" dirty="0">
                <a:effectLst/>
                <a:latin typeface="Calibri" panose="020F0502020204030204" pitchFamily="34" charset="0"/>
                <a:ea typeface="Calibri" panose="020F0502020204030204" pitchFamily="34" charset="0"/>
                <a:cs typeface="B Zar" panose="00000400000000000000" pitchFamily="2" charset="-78"/>
              </a:rPr>
              <a:t> </a:t>
            </a:r>
            <a:r>
              <a:rPr lang="fa-IR" kern="100" dirty="0">
                <a:effectLst/>
                <a:latin typeface="Calibri" panose="020F0502020204030204" pitchFamily="34" charset="0"/>
                <a:ea typeface="Calibri" panose="020F0502020204030204" pitchFamily="34" charset="0"/>
                <a:cs typeface="B Zar" panose="00000400000000000000" pitchFamily="2" charset="-78"/>
              </a:rPr>
              <a:t>خیر</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endParaRPr lang="en-US" dirty="0">
              <a:cs typeface="B Zar" panose="00000400000000000000" pitchFamily="2" charset="-78"/>
            </a:endParaRPr>
          </a:p>
        </p:txBody>
      </p:sp>
    </p:spTree>
    <p:extLst>
      <p:ext uri="{BB962C8B-B14F-4D97-AF65-F5344CB8AC3E}">
        <p14:creationId xmlns:p14="http://schemas.microsoft.com/office/powerpoint/2010/main" val="1509422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09850E-5EE6-2F0E-073D-42C2F606DAA6}"/>
              </a:ext>
            </a:extLst>
          </p:cNvPr>
          <p:cNvSpPr>
            <a:spLocks noGrp="1"/>
          </p:cNvSpPr>
          <p:nvPr>
            <p:ph idx="1"/>
          </p:nvPr>
        </p:nvSpPr>
        <p:spPr>
          <a:xfrm>
            <a:off x="838200" y="384313"/>
            <a:ext cx="10515600" cy="5792650"/>
          </a:xfrm>
        </p:spPr>
        <p:txBody>
          <a:bodyPr>
            <a:noAutofit/>
          </a:bodyPr>
          <a:lstStyle/>
          <a:p>
            <a:pPr marL="0" marR="0" algn="r" rtl="1">
              <a:lnSpc>
                <a:spcPct val="107000"/>
              </a:lnSpc>
              <a:spcBef>
                <a:spcPts val="0"/>
              </a:spcBef>
              <a:spcAft>
                <a:spcPts val="800"/>
              </a:spcAft>
            </a:pPr>
            <a:r>
              <a:rPr lang="fa-IR" sz="2800" kern="100" dirty="0">
                <a:effectLst/>
                <a:latin typeface="Calibri" panose="020F0502020204030204" pitchFamily="34" charset="0"/>
                <a:ea typeface="Calibri" panose="020F0502020204030204" pitchFamily="34" charset="0"/>
                <a:cs typeface="B Zar" panose="00000400000000000000" pitchFamily="2" charset="-78"/>
              </a:rPr>
              <a:t>آماردان: اما مطمئناً در مورد فیلد 4 شنیده اید؟ قرار است در مقیاسی از 1 تا 10 اندازه گیری شود که 0 نشان دهنده مقدار گمشده است، اما به دلیل خطای ورود داده ها، همه 10 ها به 0 تبدیل شدند. متأسفانه، از آنجایی که برخی از بیماران مقادیر گمشده ای برای این فیلد دارند، نمی توان گفت که 0 در این فیلد 0 واقعی است یا 10. تعداد کمی از رکوردها این مشکل را دارند</a:t>
            </a:r>
            <a:r>
              <a:rPr lang="en-US" sz="2800" kern="100" dirty="0">
                <a:effectLst/>
                <a:latin typeface="Calibri" panose="020F0502020204030204" pitchFamily="34" charset="0"/>
                <a:ea typeface="Calibri" panose="020F0502020204030204" pitchFamily="34" charset="0"/>
                <a:cs typeface="B Zar" panose="00000400000000000000" pitchFamily="2" charset="-78"/>
              </a:rPr>
              <a:t>.</a:t>
            </a:r>
            <a:endParaRPr lang="fa-IR" kern="100" dirty="0">
              <a:effectLst/>
              <a:latin typeface="Calibri" panose="020F0502020204030204" pitchFamily="34" charset="0"/>
              <a:ea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داده کاو</a:t>
            </a:r>
            <a:r>
              <a:rPr lang="en-US" kern="100" dirty="0">
                <a:effectLst/>
                <a:latin typeface="Calibri" panose="020F0502020204030204" pitchFamily="34" charset="0"/>
                <a:ea typeface="Calibri" panose="020F0502020204030204" pitchFamily="34" charset="0"/>
                <a:cs typeface="B Zar" panose="00000400000000000000" pitchFamily="2" charset="-78"/>
              </a:rPr>
              <a:t>: </a:t>
            </a:r>
            <a:r>
              <a:rPr lang="fa-IR" kern="100" dirty="0">
                <a:effectLst/>
                <a:latin typeface="Calibri" panose="020F0502020204030204" pitchFamily="34" charset="0"/>
                <a:ea typeface="Calibri" panose="020F0502020204030204" pitchFamily="34" charset="0"/>
                <a:cs typeface="B Zar" panose="00000400000000000000" pitchFamily="2" charset="-78"/>
              </a:rPr>
              <a:t>جالب است. آیا مشکلات دیگری وجود داشت؟</a:t>
            </a:r>
            <a:endParaRPr lang="en-US" kern="100" dirty="0">
              <a:effectLst/>
              <a:latin typeface="Calibri" panose="020F0502020204030204" pitchFamily="34" charset="0"/>
              <a:ea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بله، فیلدهای 2 و 3 اساساً یکسان هستند، اما من فرض می کنم که شما احتمالاً متوجه این موضوع شده اید</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متخصص علم داده</a:t>
            </a:r>
            <a:r>
              <a:rPr lang="fa-IR" kern="100" dirty="0">
                <a:latin typeface="Calibri" panose="020F0502020204030204" pitchFamily="34" charset="0"/>
                <a:ea typeface="Calibri" panose="020F0502020204030204" pitchFamily="34" charset="0"/>
                <a:cs typeface="B Zar" panose="00000400000000000000" pitchFamily="2" charset="-78"/>
              </a:rPr>
              <a:t>:</a:t>
            </a:r>
            <a:r>
              <a:rPr lang="en-US" kern="100" dirty="0">
                <a:effectLst/>
                <a:latin typeface="Calibri" panose="020F0502020204030204" pitchFamily="34" charset="0"/>
                <a:ea typeface="Calibri" panose="020F0502020204030204" pitchFamily="34" charset="0"/>
                <a:cs typeface="B Zar" panose="00000400000000000000" pitchFamily="2" charset="-78"/>
              </a:rPr>
              <a:t> </a:t>
            </a:r>
            <a:r>
              <a:rPr lang="fa-IR" kern="100" dirty="0">
                <a:effectLst/>
                <a:latin typeface="Calibri" panose="020F0502020204030204" pitchFamily="34" charset="0"/>
                <a:ea typeface="Calibri" panose="020F0502020204030204" pitchFamily="34" charset="0"/>
                <a:cs typeface="B Zar" panose="00000400000000000000" pitchFamily="2" charset="-78"/>
              </a:rPr>
              <a:t>بله، اما این فیلدها تنها پیش بینی کننده های ضعیف برای فیلد 5 بودند</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به هر حال، با توجه به همه آن مشکلات، من تعجب می کنم که شما توانستید هر کاری را انجام دهید</a:t>
            </a:r>
            <a:r>
              <a:rPr lang="en-US" kern="100" dirty="0">
                <a:effectLst/>
                <a:latin typeface="Calibri" panose="020F0502020204030204" pitchFamily="34" charset="0"/>
                <a:ea typeface="Calibri" panose="020F0502020204030204" pitchFamily="34" charset="0"/>
                <a:cs typeface="B Zar" panose="00000400000000000000" pitchFamily="2" charset="-78"/>
              </a:rPr>
              <a:t>.</a:t>
            </a:r>
          </a:p>
        </p:txBody>
      </p:sp>
    </p:spTree>
    <p:extLst>
      <p:ext uri="{BB962C8B-B14F-4D97-AF65-F5344CB8AC3E}">
        <p14:creationId xmlns:p14="http://schemas.microsoft.com/office/powerpoint/2010/main" val="60116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AC79-BD90-6013-A557-F4A911A38CEF}"/>
              </a:ext>
            </a:extLst>
          </p:cNvPr>
          <p:cNvSpPr>
            <a:spLocks noGrp="1"/>
          </p:cNvSpPr>
          <p:nvPr>
            <p:ph type="title"/>
          </p:nvPr>
        </p:nvSpPr>
        <p:spPr/>
        <p:txBody>
          <a:bodyPr/>
          <a:lstStyle/>
          <a:p>
            <a:pPr algn="ctr" rtl="1"/>
            <a:r>
              <a:rPr lang="fa-IR" kern="100" dirty="0">
                <a:latin typeface="Calibri" panose="020F0502020204030204" pitchFamily="34" charset="0"/>
                <a:cs typeface="B Zar" panose="00000400000000000000" pitchFamily="2" charset="-78"/>
              </a:rPr>
              <a:t>کاربردهای دیگر</a:t>
            </a:r>
            <a:endParaRPr lang="en-US" dirty="0"/>
          </a:p>
        </p:txBody>
      </p:sp>
      <p:sp>
        <p:nvSpPr>
          <p:cNvPr id="3" name="Content Placeholder 2">
            <a:extLst>
              <a:ext uri="{FF2B5EF4-FFF2-40B4-BE49-F238E27FC236}">
                <a16:creationId xmlns:a16="http://schemas.microsoft.com/office/drawing/2014/main" id="{873285A3-C519-06F0-905F-1FC722B2F8DE}"/>
              </a:ext>
            </a:extLst>
          </p:cNvPr>
          <p:cNvSpPr>
            <a:spLocks noGrp="1"/>
          </p:cNvSpPr>
          <p:nvPr>
            <p:ph idx="1"/>
          </p:nvPr>
        </p:nvSpPr>
        <p:spPr/>
        <p:txBody>
          <a:bodyPr>
            <a:normAutofit fontScale="92500" lnSpcReduction="10000"/>
          </a:bodyPr>
          <a:lstStyle/>
          <a:p>
            <a:pPr algn="just" rtl="1"/>
            <a:r>
              <a:rPr lang="fa-IR" kern="100" dirty="0">
                <a:latin typeface="Calibri" panose="020F0502020204030204" pitchFamily="34" charset="0"/>
                <a:cs typeface="B Zar" panose="00000400000000000000" pitchFamily="2" charset="-78"/>
              </a:rPr>
              <a:t>استفاده از داده های وب: </a:t>
            </a:r>
            <a:r>
              <a:rPr lang="ar-SA" kern="100" dirty="0">
                <a:latin typeface="Calibri" panose="020F0502020204030204" pitchFamily="34" charset="0"/>
                <a:cs typeface="B Zar" panose="00000400000000000000" pitchFamily="2" charset="-78"/>
              </a:rPr>
              <a:t>فیلتر کردن پیام‌های </a:t>
            </a:r>
            <a:r>
              <a:rPr lang="en-US" kern="100" dirty="0">
                <a:latin typeface="Calibri" panose="020F0502020204030204" pitchFamily="34" charset="0"/>
                <a:cs typeface="B Zar" panose="00000400000000000000" pitchFamily="2" charset="-78"/>
              </a:rPr>
              <a:t>Spam</a:t>
            </a:r>
            <a:r>
              <a:rPr lang="ar-SA" kern="100" dirty="0">
                <a:latin typeface="Calibri" panose="020F0502020204030204" pitchFamily="34" charset="0"/>
                <a:cs typeface="B Zar" panose="00000400000000000000" pitchFamily="2" charset="-78"/>
              </a:rPr>
              <a:t>، پاسخ به پرسش‌های جستجو، و پیشنهاد به‌روزرسانی‌ها و تحلیل </a:t>
            </a:r>
            <a:r>
              <a:rPr lang="fa-IR" kern="100" dirty="0">
                <a:latin typeface="Calibri" panose="020F0502020204030204" pitchFamily="34" charset="0"/>
                <a:cs typeface="B Zar" panose="00000400000000000000" pitchFamily="2" charset="-78"/>
              </a:rPr>
              <a:t>شبکه های</a:t>
            </a:r>
            <a:r>
              <a:rPr lang="ar-SA" kern="100" dirty="0">
                <a:latin typeface="Calibri" panose="020F0502020204030204" pitchFamily="34" charset="0"/>
                <a:cs typeface="B Zar" panose="00000400000000000000" pitchFamily="2" charset="-78"/>
              </a:rPr>
              <a:t> اجتماعی</a:t>
            </a:r>
            <a:r>
              <a:rPr lang="en-US" kern="100" dirty="0">
                <a:latin typeface="Calibri" panose="020F0502020204030204" pitchFamily="34" charset="0"/>
                <a:cs typeface="B Zar" panose="00000400000000000000" pitchFamily="2" charset="-78"/>
              </a:rPr>
              <a:t>.</a:t>
            </a:r>
          </a:p>
          <a:p>
            <a:pPr algn="just" rtl="1"/>
            <a:r>
              <a:rPr lang="fa-IR" kern="100" dirty="0">
                <a:latin typeface="Calibri" panose="020F0502020204030204" pitchFamily="34" charset="0"/>
                <a:cs typeface="B Zar" panose="00000400000000000000" pitchFamily="2" charset="-78"/>
              </a:rPr>
              <a:t>استفاده از داده های حسگرها و دستگاه های متحرک: تلفن های هوشمند و دستگاه های محاسباتی پوشیدنی</a:t>
            </a:r>
          </a:p>
          <a:p>
            <a:pPr algn="just" rtl="1"/>
            <a:r>
              <a:rPr lang="fa-IR" dirty="0">
                <a:cs typeface="B Zar" panose="00000400000000000000" pitchFamily="2" charset="-78"/>
              </a:rPr>
              <a:t>توسعه مدل های پیشگو در پزشکی</a:t>
            </a:r>
          </a:p>
          <a:p>
            <a:pPr algn="just" rtl="1"/>
            <a:r>
              <a:rPr lang="fa-IR" kern="100" dirty="0">
                <a:latin typeface="Calibri" panose="020F0502020204030204" pitchFamily="34" charset="0"/>
                <a:cs typeface="B Zar" panose="00000400000000000000" pitchFamily="2" charset="-78"/>
              </a:rPr>
              <a:t>توسعه مدل های کشف تقلب</a:t>
            </a:r>
          </a:p>
          <a:p>
            <a:pPr algn="r" rtl="1"/>
            <a:r>
              <a:rPr lang="fa-IR" kern="100" dirty="0">
                <a:latin typeface="Calibri" panose="020F0502020204030204" pitchFamily="34" charset="0"/>
                <a:cs typeface="B Zar" panose="00000400000000000000" pitchFamily="2" charset="-78"/>
              </a:rPr>
              <a:t>مبلغی که مشتری در یک فروشگاه آنلاین خرج خواهد کرد.</a:t>
            </a:r>
          </a:p>
          <a:p>
            <a:pPr algn="r" rtl="1"/>
            <a:r>
              <a:rPr lang="fa-IR" kern="100" dirty="0">
                <a:latin typeface="Calibri" panose="020F0502020204030204" pitchFamily="34" charset="0"/>
                <a:cs typeface="B Zar" panose="00000400000000000000" pitchFamily="2" charset="-78"/>
              </a:rPr>
              <a:t>احتمال وقوع سکته در چند ساعت آینده</a:t>
            </a:r>
          </a:p>
          <a:p>
            <a:pPr algn="r" rtl="1"/>
            <a:r>
              <a:rPr lang="fa-IR" kern="100" dirty="0">
                <a:latin typeface="Calibri" panose="020F0502020204030204" pitchFamily="34" charset="0"/>
                <a:cs typeface="B Zar" panose="00000400000000000000" pitchFamily="2" charset="-78"/>
              </a:rPr>
              <a:t>طبقه ریسکی افراد</a:t>
            </a:r>
          </a:p>
          <a:p>
            <a:pPr algn="just" rtl="1"/>
            <a:r>
              <a:rPr lang="fa-IR" kern="100" dirty="0">
                <a:latin typeface="Calibri" panose="020F0502020204030204" pitchFamily="34" charset="0"/>
                <a:cs typeface="B Zar" panose="00000400000000000000" pitchFamily="2" charset="-78"/>
              </a:rPr>
              <a:t>مثال های بیشتر؟؟؟</a:t>
            </a:r>
            <a:endParaRPr lang="en-US" kern="100" dirty="0">
              <a:latin typeface="Calibri" panose="020F0502020204030204" pitchFamily="34" charset="0"/>
              <a:cs typeface="B Zar" panose="00000400000000000000" pitchFamily="2" charset="-78"/>
            </a:endParaRPr>
          </a:p>
          <a:p>
            <a:pPr algn="just" rtl="1"/>
            <a:endParaRPr lang="en-US" dirty="0"/>
          </a:p>
        </p:txBody>
      </p:sp>
    </p:spTree>
    <p:extLst>
      <p:ext uri="{BB962C8B-B14F-4D97-AF65-F5344CB8AC3E}">
        <p14:creationId xmlns:p14="http://schemas.microsoft.com/office/powerpoint/2010/main" val="1797797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B33E9A-84A3-5BA7-8D4D-9D2A3D26A0B1}"/>
              </a:ext>
            </a:extLst>
          </p:cNvPr>
          <p:cNvSpPr>
            <a:spLocks noGrp="1"/>
          </p:cNvSpPr>
          <p:nvPr>
            <p:ph idx="1"/>
          </p:nvPr>
        </p:nvSpPr>
        <p:spPr>
          <a:xfrm>
            <a:off x="838200" y="172278"/>
            <a:ext cx="10515600" cy="6004685"/>
          </a:xfrm>
        </p:spPr>
        <p:txBody>
          <a:bodyPr/>
          <a:lstStyle/>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متخصص علم داده</a:t>
            </a:r>
            <a:r>
              <a:rPr lang="fa-IR" kern="100" dirty="0">
                <a:latin typeface="Calibri" panose="020F0502020204030204" pitchFamily="34" charset="0"/>
                <a:ea typeface="Calibri" panose="020F0502020204030204" pitchFamily="34" charset="0"/>
                <a:cs typeface="B Zar" panose="00000400000000000000" pitchFamily="2" charset="-78"/>
              </a:rPr>
              <a:t>:</a:t>
            </a:r>
            <a:r>
              <a:rPr lang="en-US" kern="100" dirty="0">
                <a:effectLst/>
                <a:latin typeface="Calibri" panose="020F0502020204030204" pitchFamily="34" charset="0"/>
                <a:ea typeface="Calibri" panose="020F0502020204030204" pitchFamily="34" charset="0"/>
                <a:cs typeface="B Zar" panose="00000400000000000000" pitchFamily="2" charset="-78"/>
              </a:rPr>
              <a:t> </a:t>
            </a:r>
            <a:r>
              <a:rPr lang="fa-IR" kern="100" dirty="0">
                <a:effectLst/>
                <a:latin typeface="Calibri" panose="020F0502020204030204" pitchFamily="34" charset="0"/>
                <a:ea typeface="Calibri" panose="020F0502020204030204" pitchFamily="34" charset="0"/>
                <a:cs typeface="B Zar" panose="00000400000000000000" pitchFamily="2" charset="-78"/>
              </a:rPr>
              <a:t>درست است، اما نتایج من واقعاً خوب است. فیلد 1 یک پیش بینی کننده بسیار قوی برای فیلد 5 است. من متعجبم که قبلاً به این موضوع توجه نشده بود</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چی؟ فیلد 1 فقط یک شماره شناسه است</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متخصص علم داده</a:t>
            </a:r>
            <a:r>
              <a:rPr lang="fa-IR" kern="100" dirty="0">
                <a:latin typeface="Calibri" panose="020F0502020204030204" pitchFamily="34" charset="0"/>
                <a:ea typeface="Calibri" panose="020F0502020204030204" pitchFamily="34" charset="0"/>
                <a:cs typeface="B Zar" panose="00000400000000000000" pitchFamily="2" charset="-78"/>
              </a:rPr>
              <a:t>:</a:t>
            </a:r>
            <a:r>
              <a:rPr lang="en-US" kern="100" dirty="0">
                <a:effectLst/>
                <a:latin typeface="Calibri" panose="020F0502020204030204" pitchFamily="34" charset="0"/>
                <a:ea typeface="Calibri" panose="020F0502020204030204" pitchFamily="34" charset="0"/>
                <a:cs typeface="B Zar" panose="00000400000000000000" pitchFamily="2" charset="-78"/>
              </a:rPr>
              <a:t> </a:t>
            </a:r>
            <a:r>
              <a:rPr lang="fa-IR" kern="100" dirty="0">
                <a:effectLst/>
                <a:latin typeface="Calibri" panose="020F0502020204030204" pitchFamily="34" charset="0"/>
                <a:ea typeface="Calibri" panose="020F0502020204030204" pitchFamily="34" charset="0"/>
                <a:cs typeface="B Zar" panose="00000400000000000000" pitchFamily="2" charset="-78"/>
              </a:rPr>
              <a:t>با این وجود، نتایج من برای خود صحبت می کند</a:t>
            </a:r>
            <a:r>
              <a:rPr lang="en-US" kern="100" dirty="0">
                <a:effectLst/>
                <a:latin typeface="Calibri" panose="020F0502020204030204" pitchFamily="34" charset="0"/>
                <a:ea typeface="Calibri" panose="020F0502020204030204" pitchFamily="34" charset="0"/>
                <a:cs typeface="B Zar" panose="00000400000000000000" pitchFamily="2" charset="-78"/>
              </a:rPr>
              <a:t>.</a:t>
            </a:r>
          </a:p>
          <a:p>
            <a:pPr marL="0" marR="0" algn="r" rtl="1">
              <a:lnSpc>
                <a:spcPct val="107000"/>
              </a:lnSpc>
              <a:spcBef>
                <a:spcPts val="0"/>
              </a:spcBef>
              <a:spcAft>
                <a:spcPts val="800"/>
              </a:spcAft>
            </a:pPr>
            <a:r>
              <a:rPr lang="fa-IR" kern="100" dirty="0">
                <a:effectLst/>
                <a:latin typeface="Calibri" panose="020F0502020204030204" pitchFamily="34" charset="0"/>
                <a:ea typeface="Calibri" panose="020F0502020204030204" pitchFamily="34" charset="0"/>
                <a:cs typeface="B Zar" panose="00000400000000000000" pitchFamily="2" charset="-78"/>
              </a:rPr>
              <a:t>آماردان: اوه، نه! تازه یادم اومد ما پس از مرتب‌سازی رکوردها بر اساس فیلد 5، شماره‌های شناسه را اختصاص دادیم. ارتباط قوی وجود دارد، اما بی‌معنی است. متاسفم</a:t>
            </a:r>
          </a:p>
          <a:p>
            <a:pPr marL="0" marR="0" algn="r" rtl="1">
              <a:lnSpc>
                <a:spcPct val="107000"/>
              </a:lnSpc>
              <a:spcBef>
                <a:spcPts val="0"/>
              </a:spcBef>
              <a:spcAft>
                <a:spcPts val="800"/>
              </a:spcAft>
            </a:pPr>
            <a:endParaRPr lang="fa-IR" kern="100" dirty="0">
              <a:latin typeface="Calibri" panose="020F0502020204030204" pitchFamily="34" charset="0"/>
              <a:cs typeface="B Zar" panose="00000400000000000000" pitchFamily="2" charset="-78"/>
            </a:endParaRPr>
          </a:p>
          <a:p>
            <a:pPr marL="0" marR="0" algn="r" rtl="1">
              <a:lnSpc>
                <a:spcPct val="107000"/>
              </a:lnSpc>
              <a:spcBef>
                <a:spcPts val="0"/>
              </a:spcBef>
              <a:spcAft>
                <a:spcPts val="800"/>
              </a:spcAft>
            </a:pPr>
            <a:r>
              <a:rPr lang="fa-IR" dirty="0">
                <a:solidFill>
                  <a:srgbClr val="FF0000"/>
                </a:solidFill>
                <a:highlight>
                  <a:srgbClr val="FFFF00"/>
                </a:highlight>
                <a:cs typeface="B Zar" panose="00000400000000000000" pitchFamily="2" charset="-78"/>
              </a:rPr>
              <a:t>این مثال بر اهمیت "شناخت ماهیت داده ها" تأکید می کند. </a:t>
            </a:r>
          </a:p>
          <a:p>
            <a:endParaRPr lang="en-US" dirty="0"/>
          </a:p>
        </p:txBody>
      </p:sp>
    </p:spTree>
    <p:extLst>
      <p:ext uri="{BB962C8B-B14F-4D97-AF65-F5344CB8AC3E}">
        <p14:creationId xmlns:p14="http://schemas.microsoft.com/office/powerpoint/2010/main" val="3953143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FD1270-D1A0-3798-E215-072996C79101}"/>
              </a:ext>
            </a:extLst>
          </p:cNvPr>
          <p:cNvPicPr>
            <a:picLocks noChangeAspect="1"/>
          </p:cNvPicPr>
          <p:nvPr/>
        </p:nvPicPr>
        <p:blipFill>
          <a:blip r:embed="rId2"/>
          <a:stretch>
            <a:fillRect/>
          </a:stretch>
        </p:blipFill>
        <p:spPr>
          <a:xfrm>
            <a:off x="633619" y="1960743"/>
            <a:ext cx="10617476" cy="4532132"/>
          </a:xfrm>
          <a:prstGeom prst="rect">
            <a:avLst/>
          </a:prstGeom>
        </p:spPr>
      </p:pic>
      <p:sp>
        <p:nvSpPr>
          <p:cNvPr id="6" name="Title 1">
            <a:extLst>
              <a:ext uri="{FF2B5EF4-FFF2-40B4-BE49-F238E27FC236}">
                <a16:creationId xmlns:a16="http://schemas.microsoft.com/office/drawing/2014/main" id="{B4639178-4ECC-C673-4F38-46AE82E46EC5}"/>
              </a:ext>
            </a:extLst>
          </p:cNvPr>
          <p:cNvSpPr>
            <a:spLocks noGrp="1"/>
          </p:cNvSpPr>
          <p:nvPr>
            <p:ph type="title"/>
          </p:nvPr>
        </p:nvSpPr>
        <p:spPr>
          <a:xfrm>
            <a:off x="838200" y="365125"/>
            <a:ext cx="10515600" cy="1325563"/>
          </a:xfrm>
        </p:spPr>
        <p:txBody>
          <a:bodyPr/>
          <a:lstStyle/>
          <a:p>
            <a:pPr algn="ctr" rtl="1"/>
            <a:r>
              <a:rPr lang="fa-IR" dirty="0">
                <a:cs typeface="B Zar" panose="00000400000000000000" pitchFamily="2" charset="-78"/>
              </a:rPr>
              <a:t>مروری بر مفاهیم اولیه</a:t>
            </a:r>
            <a:endParaRPr lang="en-US" dirty="0">
              <a:cs typeface="B Zar" panose="00000400000000000000" pitchFamily="2" charset="-78"/>
            </a:endParaRPr>
          </a:p>
        </p:txBody>
      </p:sp>
    </p:spTree>
    <p:extLst>
      <p:ext uri="{BB962C8B-B14F-4D97-AF65-F5344CB8AC3E}">
        <p14:creationId xmlns:p14="http://schemas.microsoft.com/office/powerpoint/2010/main" val="3131019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86169C-BA73-CB6F-2A46-5A9FE84D219E}"/>
              </a:ext>
            </a:extLst>
          </p:cNvPr>
          <p:cNvPicPr>
            <a:picLocks noChangeAspect="1"/>
          </p:cNvPicPr>
          <p:nvPr/>
        </p:nvPicPr>
        <p:blipFill>
          <a:blip r:embed="rId2"/>
          <a:stretch>
            <a:fillRect/>
          </a:stretch>
        </p:blipFill>
        <p:spPr>
          <a:xfrm>
            <a:off x="329205" y="1012584"/>
            <a:ext cx="11504986" cy="4844877"/>
          </a:xfrm>
          <a:prstGeom prst="rect">
            <a:avLst/>
          </a:prstGeom>
        </p:spPr>
      </p:pic>
    </p:spTree>
    <p:extLst>
      <p:ext uri="{BB962C8B-B14F-4D97-AF65-F5344CB8AC3E}">
        <p14:creationId xmlns:p14="http://schemas.microsoft.com/office/powerpoint/2010/main" val="40443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6A2C7-0AA0-0CCF-F6A3-83349696E7C5}"/>
              </a:ext>
            </a:extLst>
          </p:cNvPr>
          <p:cNvPicPr>
            <a:picLocks noChangeAspect="1"/>
          </p:cNvPicPr>
          <p:nvPr/>
        </p:nvPicPr>
        <p:blipFill>
          <a:blip r:embed="rId2"/>
          <a:stretch>
            <a:fillRect/>
          </a:stretch>
        </p:blipFill>
        <p:spPr>
          <a:xfrm>
            <a:off x="290293" y="225287"/>
            <a:ext cx="11611413" cy="980453"/>
          </a:xfrm>
          <a:prstGeom prst="rect">
            <a:avLst/>
          </a:prstGeom>
        </p:spPr>
      </p:pic>
      <p:pic>
        <p:nvPicPr>
          <p:cNvPr id="5" name="Picture 4">
            <a:extLst>
              <a:ext uri="{FF2B5EF4-FFF2-40B4-BE49-F238E27FC236}">
                <a16:creationId xmlns:a16="http://schemas.microsoft.com/office/drawing/2014/main" id="{6A813382-1D3C-0C7D-8D8B-5EA7FDD02BA8}"/>
              </a:ext>
            </a:extLst>
          </p:cNvPr>
          <p:cNvPicPr>
            <a:picLocks noChangeAspect="1"/>
          </p:cNvPicPr>
          <p:nvPr/>
        </p:nvPicPr>
        <p:blipFill>
          <a:blip r:embed="rId3"/>
          <a:stretch>
            <a:fillRect/>
          </a:stretch>
        </p:blipFill>
        <p:spPr>
          <a:xfrm>
            <a:off x="367373" y="1785937"/>
            <a:ext cx="11534333" cy="4782867"/>
          </a:xfrm>
          <a:prstGeom prst="rect">
            <a:avLst/>
          </a:prstGeom>
        </p:spPr>
      </p:pic>
    </p:spTree>
    <p:extLst>
      <p:ext uri="{BB962C8B-B14F-4D97-AF65-F5344CB8AC3E}">
        <p14:creationId xmlns:p14="http://schemas.microsoft.com/office/powerpoint/2010/main" val="2801241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6586C-29C8-2800-2F52-16590ADD7971}"/>
              </a:ext>
            </a:extLst>
          </p:cNvPr>
          <p:cNvPicPr>
            <a:picLocks noChangeAspect="1"/>
          </p:cNvPicPr>
          <p:nvPr/>
        </p:nvPicPr>
        <p:blipFill>
          <a:blip r:embed="rId2"/>
          <a:stretch>
            <a:fillRect/>
          </a:stretch>
        </p:blipFill>
        <p:spPr>
          <a:xfrm>
            <a:off x="1517373" y="134742"/>
            <a:ext cx="9852991" cy="6588516"/>
          </a:xfrm>
          <a:prstGeom prst="rect">
            <a:avLst/>
          </a:prstGeom>
        </p:spPr>
      </p:pic>
    </p:spTree>
    <p:extLst>
      <p:ext uri="{BB962C8B-B14F-4D97-AF65-F5344CB8AC3E}">
        <p14:creationId xmlns:p14="http://schemas.microsoft.com/office/powerpoint/2010/main" val="54860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86898-77CC-1670-7282-057564B80FDE}"/>
              </a:ext>
            </a:extLst>
          </p:cNvPr>
          <p:cNvPicPr>
            <a:picLocks noChangeAspect="1"/>
          </p:cNvPicPr>
          <p:nvPr/>
        </p:nvPicPr>
        <p:blipFill>
          <a:blip r:embed="rId2"/>
          <a:stretch>
            <a:fillRect/>
          </a:stretch>
        </p:blipFill>
        <p:spPr>
          <a:xfrm>
            <a:off x="795130" y="147616"/>
            <a:ext cx="10919791" cy="6670354"/>
          </a:xfrm>
          <a:prstGeom prst="rect">
            <a:avLst/>
          </a:prstGeom>
        </p:spPr>
      </p:pic>
    </p:spTree>
    <p:extLst>
      <p:ext uri="{BB962C8B-B14F-4D97-AF65-F5344CB8AC3E}">
        <p14:creationId xmlns:p14="http://schemas.microsoft.com/office/powerpoint/2010/main" val="1553916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4F088-887C-3B4A-0DC5-74A8641E2DFB}"/>
              </a:ext>
            </a:extLst>
          </p:cNvPr>
          <p:cNvPicPr>
            <a:picLocks noChangeAspect="1"/>
          </p:cNvPicPr>
          <p:nvPr/>
        </p:nvPicPr>
        <p:blipFill>
          <a:blip r:embed="rId2"/>
          <a:stretch>
            <a:fillRect/>
          </a:stretch>
        </p:blipFill>
        <p:spPr>
          <a:xfrm>
            <a:off x="1351722" y="479851"/>
            <a:ext cx="9356035" cy="5983044"/>
          </a:xfrm>
          <a:prstGeom prst="rect">
            <a:avLst/>
          </a:prstGeom>
        </p:spPr>
      </p:pic>
    </p:spTree>
    <p:extLst>
      <p:ext uri="{BB962C8B-B14F-4D97-AF65-F5344CB8AC3E}">
        <p14:creationId xmlns:p14="http://schemas.microsoft.com/office/powerpoint/2010/main" val="2445919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4E73D-5A20-C74D-5317-01CB2E96688D}"/>
              </a:ext>
            </a:extLst>
          </p:cNvPr>
          <p:cNvPicPr>
            <a:picLocks noChangeAspect="1"/>
          </p:cNvPicPr>
          <p:nvPr/>
        </p:nvPicPr>
        <p:blipFill>
          <a:blip r:embed="rId2"/>
          <a:stretch>
            <a:fillRect/>
          </a:stretch>
        </p:blipFill>
        <p:spPr>
          <a:xfrm>
            <a:off x="1391478" y="313083"/>
            <a:ext cx="9859617" cy="6465596"/>
          </a:xfrm>
          <a:prstGeom prst="rect">
            <a:avLst/>
          </a:prstGeom>
        </p:spPr>
      </p:pic>
    </p:spTree>
    <p:extLst>
      <p:ext uri="{BB962C8B-B14F-4D97-AF65-F5344CB8AC3E}">
        <p14:creationId xmlns:p14="http://schemas.microsoft.com/office/powerpoint/2010/main" val="2563987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2D6037-DFA0-D18C-A9A4-6D62074241CE}"/>
              </a:ext>
            </a:extLst>
          </p:cNvPr>
          <p:cNvPicPr>
            <a:picLocks noChangeAspect="1"/>
          </p:cNvPicPr>
          <p:nvPr/>
        </p:nvPicPr>
        <p:blipFill>
          <a:blip r:embed="rId2"/>
          <a:stretch>
            <a:fillRect/>
          </a:stretch>
        </p:blipFill>
        <p:spPr>
          <a:xfrm>
            <a:off x="1656522" y="1"/>
            <a:ext cx="9342781" cy="6858000"/>
          </a:xfrm>
          <a:prstGeom prst="rect">
            <a:avLst/>
          </a:prstGeom>
        </p:spPr>
      </p:pic>
    </p:spTree>
    <p:extLst>
      <p:ext uri="{BB962C8B-B14F-4D97-AF65-F5344CB8AC3E}">
        <p14:creationId xmlns:p14="http://schemas.microsoft.com/office/powerpoint/2010/main" val="531620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08FF-72D7-E69A-2E6B-8B789C46C7F5}"/>
              </a:ext>
            </a:extLst>
          </p:cNvPr>
          <p:cNvSpPr>
            <a:spLocks noGrp="1"/>
          </p:cNvSpPr>
          <p:nvPr>
            <p:ph type="title"/>
          </p:nvPr>
        </p:nvSpPr>
        <p:spPr/>
        <p:txBody>
          <a:bodyPr/>
          <a:lstStyle/>
          <a:p>
            <a:pPr algn="ctr" rtl="1"/>
            <a:r>
              <a:rPr lang="fa-IR" dirty="0">
                <a:cs typeface="B Zar" panose="00000400000000000000" pitchFamily="2" charset="-78"/>
              </a:rPr>
              <a:t>مروری بر مفاهیم اولیه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7971AB10-48D0-A1E1-F486-1D1F210B9896}"/>
              </a:ext>
            </a:extLst>
          </p:cNvPr>
          <p:cNvSpPr>
            <a:spLocks noGrp="1"/>
          </p:cNvSpPr>
          <p:nvPr>
            <p:ph idx="1"/>
          </p:nvPr>
        </p:nvSpPr>
        <p:spPr/>
        <p:txBody>
          <a:bodyPr>
            <a:normAutofit/>
          </a:bodyPr>
          <a:lstStyle/>
          <a:p>
            <a:pPr algn="just" rtl="1"/>
            <a:r>
              <a:rPr lang="fa-IR" dirty="0">
                <a:cs typeface="B Zar" panose="00000400000000000000" pitchFamily="2" charset="-78"/>
              </a:rPr>
              <a:t>یک مجموعه داده را اغلب می توان به عنوان مجموعه ای از اشیاء تعریف نمود. </a:t>
            </a:r>
          </a:p>
          <a:p>
            <a:pPr algn="just" rtl="1"/>
            <a:r>
              <a:rPr lang="fa-IR" dirty="0">
                <a:cs typeface="B Zar" panose="00000400000000000000" pitchFamily="2" charset="-78"/>
              </a:rPr>
              <a:t>نام‌های دیگر یک داده شامل رکورد، نقطه، بردار، الگو، رویداد، مورد، نمونه، مشاهده یا موجودیت است.</a:t>
            </a:r>
          </a:p>
          <a:p>
            <a:pPr algn="just" rtl="1"/>
            <a:r>
              <a:rPr lang="fa-IR" dirty="0">
                <a:cs typeface="B Zar" panose="00000400000000000000" pitchFamily="2" charset="-78"/>
              </a:rPr>
              <a:t> به نوبه خود، هر داده با تعدادی ویژگی (</a:t>
            </a:r>
            <a:r>
              <a:rPr lang="en-US" dirty="0">
                <a:cs typeface="B Zar" panose="00000400000000000000" pitchFamily="2" charset="-78"/>
              </a:rPr>
              <a:t>attribute</a:t>
            </a:r>
            <a:r>
              <a:rPr lang="fa-IR" dirty="0">
                <a:cs typeface="B Zar" panose="00000400000000000000" pitchFamily="2" charset="-78"/>
              </a:rPr>
              <a:t>) توصیف می‌شوند که ویژگی‌های یک شی، مانند جرم یک جسم فیزیکی یا زمانی که یک رویداد در آن رخ داده است، توصیف می‌شوند. </a:t>
            </a:r>
          </a:p>
          <a:p>
            <a:pPr algn="just" rtl="1"/>
            <a:r>
              <a:rPr lang="fa-IR" dirty="0">
                <a:cs typeface="B Zar" panose="00000400000000000000" pitchFamily="2" charset="-78"/>
              </a:rPr>
              <a:t>نام های دیگر یک ویژگی متغیر، مشخصه، فیلد، ویژگی (</a:t>
            </a:r>
            <a:r>
              <a:rPr lang="en-US" dirty="0">
                <a:cs typeface="B Zar" panose="00000400000000000000" pitchFamily="2" charset="-78"/>
              </a:rPr>
              <a:t>feature</a:t>
            </a:r>
            <a:r>
              <a:rPr lang="fa-IR" dirty="0">
                <a:cs typeface="B Zar" panose="00000400000000000000" pitchFamily="2" charset="-78"/>
              </a:rPr>
              <a:t>) یا بعد است.</a:t>
            </a:r>
            <a:endParaRPr lang="en-US" dirty="0">
              <a:cs typeface="B Zar" panose="00000400000000000000" pitchFamily="2" charset="-78"/>
            </a:endParaRPr>
          </a:p>
        </p:txBody>
      </p:sp>
    </p:spTree>
    <p:extLst>
      <p:ext uri="{BB962C8B-B14F-4D97-AF65-F5344CB8AC3E}">
        <p14:creationId xmlns:p14="http://schemas.microsoft.com/office/powerpoint/2010/main" val="166575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164E-CA11-AAE4-7415-305E4B2C683F}"/>
              </a:ext>
            </a:extLst>
          </p:cNvPr>
          <p:cNvSpPr>
            <a:spLocks noGrp="1"/>
          </p:cNvSpPr>
          <p:nvPr>
            <p:ph type="title"/>
          </p:nvPr>
        </p:nvSpPr>
        <p:spPr>
          <a:xfrm>
            <a:off x="838200" y="0"/>
            <a:ext cx="10515600" cy="1325563"/>
          </a:xfrm>
        </p:spPr>
        <p:txBody>
          <a:bodyPr/>
          <a:lstStyle/>
          <a:p>
            <a:pPr algn="ctr" rtl="1"/>
            <a:r>
              <a:rPr lang="fa-IR" dirty="0">
                <a:cs typeface="B Zar" panose="00000400000000000000" pitchFamily="2" charset="-78"/>
              </a:rPr>
              <a:t>تذکر</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11ADD308-3041-852E-5067-F72845B53D1C}"/>
              </a:ext>
            </a:extLst>
          </p:cNvPr>
          <p:cNvSpPr>
            <a:spLocks noGrp="1"/>
          </p:cNvSpPr>
          <p:nvPr>
            <p:ph idx="1"/>
          </p:nvPr>
        </p:nvSpPr>
        <p:spPr>
          <a:xfrm>
            <a:off x="838200" y="1351722"/>
            <a:ext cx="10515600" cy="4825241"/>
          </a:xfrm>
        </p:spPr>
        <p:txBody>
          <a:bodyPr>
            <a:normAutofit lnSpcReduction="10000"/>
          </a:bodyPr>
          <a:lstStyle/>
          <a:p>
            <a:pPr algn="r" rtl="1"/>
            <a:r>
              <a:rPr lang="fa-IR" dirty="0">
                <a:cs typeface="B Zar" panose="00000400000000000000" pitchFamily="2" charset="-78"/>
              </a:rPr>
              <a:t>به تمامی روشهای کشف اطلاعات نمی توان، عنوان علم داده یا داده کاوی داد.</a:t>
            </a:r>
          </a:p>
          <a:p>
            <a:pPr algn="r" rtl="1"/>
            <a:r>
              <a:rPr lang="fa-IR" dirty="0">
                <a:cs typeface="B Zar" panose="00000400000000000000" pitchFamily="2" charset="-78"/>
              </a:rPr>
              <a:t>مثلاً:</a:t>
            </a:r>
          </a:p>
          <a:p>
            <a:pPr lvl="1" algn="r" rtl="1"/>
            <a:r>
              <a:rPr lang="fa-IR" dirty="0">
                <a:cs typeface="B Zar" panose="00000400000000000000" pitchFamily="2" charset="-78"/>
              </a:rPr>
              <a:t> جستجوی سوابق فردی در یک پایگاه داده </a:t>
            </a:r>
          </a:p>
          <a:p>
            <a:pPr lvl="1" algn="r" rtl="1"/>
            <a:r>
              <a:rPr lang="fa-IR" dirty="0">
                <a:cs typeface="B Zar" panose="00000400000000000000" pitchFamily="2" charset="-78"/>
              </a:rPr>
              <a:t>یافتن صفحات وب حاوی مجموعه خاصی از کلمات کلیدی</a:t>
            </a:r>
          </a:p>
          <a:p>
            <a:pPr algn="r" rtl="1"/>
            <a:r>
              <a:rPr lang="fa-IR" dirty="0">
                <a:solidFill>
                  <a:srgbClr val="FF0000"/>
                </a:solidFill>
                <a:cs typeface="B Zar" panose="00000400000000000000" pitchFamily="2" charset="-78"/>
              </a:rPr>
              <a:t>زیرا چنین وظایفی را می توان از طریق تعاملات ساده با یک سیستم مدیریت پایگاه داده یا یک سیستم بازیابی اطلاعات انجام داد.</a:t>
            </a:r>
          </a:p>
          <a:p>
            <a:pPr algn="r" rtl="1"/>
            <a:r>
              <a:rPr lang="fa-IR" dirty="0">
                <a:solidFill>
                  <a:srgbClr val="FF0000"/>
                </a:solidFill>
                <a:cs typeface="B Zar" panose="00000400000000000000" pitchFamily="2" charset="-78"/>
              </a:rPr>
              <a:t>این سیستم‌ها برای سازمان‌دهی و بازیابی مؤثر اطلاعات از مخازن داده‌های بزرگ، بر تکنیک‌های سنتی علوم کامپیوتر(که شامل ساختارهای نمایه‌سازی پیچیده و الگوریتم‌های پردازش هستند) استفاده می کنند.</a:t>
            </a:r>
          </a:p>
          <a:p>
            <a:pPr algn="r" rtl="1"/>
            <a:r>
              <a:rPr lang="fa-IR" dirty="0">
                <a:cs typeface="B Zar" panose="00000400000000000000" pitchFamily="2" charset="-78"/>
              </a:rPr>
              <a:t>با این وجود، تکنیک‌های علم داده و داده کاوی نیز برای بهبود عملکرد چنین سیستم‌هایی یا بهبود کیفیت نتایج جستجو (مثلاً بررسی ارتباط آنها با دستورهای ورودی) کمک می کند</a:t>
            </a:r>
            <a:endParaRPr lang="en-US" dirty="0"/>
          </a:p>
        </p:txBody>
      </p:sp>
    </p:spTree>
    <p:extLst>
      <p:ext uri="{BB962C8B-B14F-4D97-AF65-F5344CB8AC3E}">
        <p14:creationId xmlns:p14="http://schemas.microsoft.com/office/powerpoint/2010/main" val="3900313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9707-3483-1C10-8F12-21E14B6059C7}"/>
              </a:ext>
            </a:extLst>
          </p:cNvPr>
          <p:cNvSpPr>
            <a:spLocks noGrp="1"/>
          </p:cNvSpPr>
          <p:nvPr>
            <p:ph type="title"/>
          </p:nvPr>
        </p:nvSpPr>
        <p:spPr/>
        <p:txBody>
          <a:bodyPr/>
          <a:lstStyle/>
          <a:p>
            <a:pPr algn="ctr" rtl="1"/>
            <a:r>
              <a:rPr lang="fa-IR" dirty="0">
                <a:cs typeface="B Zar" panose="00000400000000000000" pitchFamily="2" charset="-78"/>
              </a:rPr>
              <a:t>مثال اطلاعات دانشجویان</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D82AED2E-3BCE-B62B-A1F9-ACBBC3757283}"/>
              </a:ext>
            </a:extLst>
          </p:cNvPr>
          <p:cNvPicPr>
            <a:picLocks noChangeAspect="1"/>
          </p:cNvPicPr>
          <p:nvPr/>
        </p:nvPicPr>
        <p:blipFill>
          <a:blip r:embed="rId2"/>
          <a:stretch>
            <a:fillRect/>
          </a:stretch>
        </p:blipFill>
        <p:spPr>
          <a:xfrm>
            <a:off x="1213858" y="1431235"/>
            <a:ext cx="11010931" cy="4837043"/>
          </a:xfrm>
          <a:prstGeom prst="rect">
            <a:avLst/>
          </a:prstGeom>
        </p:spPr>
      </p:pic>
    </p:spTree>
    <p:extLst>
      <p:ext uri="{BB962C8B-B14F-4D97-AF65-F5344CB8AC3E}">
        <p14:creationId xmlns:p14="http://schemas.microsoft.com/office/powerpoint/2010/main" val="3889978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0FF7-B6AF-184B-D973-0CE4B99C68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73052C-BCDE-471B-A032-F6DDC3A32182}"/>
              </a:ext>
            </a:extLst>
          </p:cNvPr>
          <p:cNvSpPr>
            <a:spLocks noGrp="1"/>
          </p:cNvSpPr>
          <p:nvPr>
            <p:ph idx="1"/>
          </p:nvPr>
        </p:nvSpPr>
        <p:spPr/>
        <p:txBody>
          <a:bodyPr/>
          <a:lstStyle/>
          <a:p>
            <a:pPr algn="just" rtl="1"/>
            <a:r>
              <a:rPr lang="fa-IR" dirty="0">
                <a:cs typeface="B Zar" panose="00000400000000000000" pitchFamily="2" charset="-78"/>
              </a:rPr>
              <a:t>تعریف صفت یا ویژگی: ویژگی یک شی است که می تواند از یک شی به شیء دیگر، یا از زمانی به زمان دیگر متفاوت باشد.</a:t>
            </a:r>
          </a:p>
          <a:p>
            <a:pPr algn="just" rtl="1"/>
            <a:r>
              <a:rPr lang="fa-IR" dirty="0">
                <a:cs typeface="B Zar" panose="00000400000000000000" pitchFamily="2" charset="-78"/>
              </a:rPr>
              <a:t>به عنوان مثال، رنگ چشم از فردی به فرد دیگر متفاوت است، </a:t>
            </a:r>
          </a:p>
          <a:p>
            <a:pPr algn="just" rtl="1"/>
            <a:r>
              <a:rPr lang="fa-IR" dirty="0">
                <a:cs typeface="B Zar" panose="00000400000000000000" pitchFamily="2" charset="-78"/>
              </a:rPr>
              <a:t>در حالی که دمای یک شی در طول زمان متفاوت است. </a:t>
            </a:r>
          </a:p>
          <a:p>
            <a:pPr algn="just" rtl="1"/>
            <a:r>
              <a:rPr lang="fa-IR" dirty="0">
                <a:cs typeface="B Zar" panose="00000400000000000000" pitchFamily="2" charset="-78"/>
              </a:rPr>
              <a:t>لازم به ذکر است رنگ چشم یک ویژگی نمادین با تعداد کمی مقدار ممکن (قهوه‌ای، سیاه، آبی، سبز، فندقی و غیره) است، </a:t>
            </a:r>
          </a:p>
          <a:p>
            <a:pPr algn="just" rtl="1"/>
            <a:r>
              <a:rPr lang="fa-IR" dirty="0">
                <a:cs typeface="B Zar" panose="00000400000000000000" pitchFamily="2" charset="-78"/>
              </a:rPr>
              <a:t>در حالی که دما یک ویژگی عددی با تعداد بالقوه نامحدود مقدار است.</a:t>
            </a:r>
            <a:endParaRPr lang="en-US" dirty="0">
              <a:cs typeface="B Zar" panose="00000400000000000000" pitchFamily="2" charset="-78"/>
            </a:endParaRPr>
          </a:p>
        </p:txBody>
      </p:sp>
    </p:spTree>
    <p:extLst>
      <p:ext uri="{BB962C8B-B14F-4D97-AF65-F5344CB8AC3E}">
        <p14:creationId xmlns:p14="http://schemas.microsoft.com/office/powerpoint/2010/main" val="3575177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43C5-EFB1-47BF-B9CF-BD3DEF6C82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3EE3C7-7824-E9E8-6EFA-D55B42A5953E}"/>
              </a:ext>
            </a:extLst>
          </p:cNvPr>
          <p:cNvSpPr>
            <a:spLocks noGrp="1"/>
          </p:cNvSpPr>
          <p:nvPr>
            <p:ph idx="1"/>
          </p:nvPr>
        </p:nvSpPr>
        <p:spPr/>
        <p:txBody>
          <a:bodyPr/>
          <a:lstStyle/>
          <a:p>
            <a:pPr algn="r" rtl="1"/>
            <a:r>
              <a:rPr lang="fa-IR" dirty="0">
                <a:cs typeface="B Zar" panose="00000400000000000000" pitchFamily="2" charset="-78"/>
              </a:rPr>
              <a:t>مقیاس اندازه گیری یک قانون (تابع) است که یک مقدار عددی یا یک نماد را با یک ویژگی یک شی مرتبط می کند.</a:t>
            </a:r>
          </a:p>
          <a:p>
            <a:pPr algn="r" rtl="1"/>
            <a:r>
              <a:rPr lang="fa-IR" dirty="0">
                <a:cs typeface="B Zar" panose="00000400000000000000" pitchFamily="2" charset="-78"/>
              </a:rPr>
              <a:t>معمولاً  نوع یک ویژگی بر اساس مقیاس اندازه گیری آن ویژگی تعیین می شود. </a:t>
            </a:r>
          </a:p>
          <a:p>
            <a:pPr algn="r" rtl="1"/>
            <a:r>
              <a:rPr lang="fa-IR" dirty="0">
                <a:cs typeface="B Zar" panose="00000400000000000000" pitchFamily="2" charset="-78"/>
              </a:rPr>
              <a:t>یک ویژگی را می توان با استفاده از مقیاس های اندازه گیری مختلف توصیف کرد</a:t>
            </a:r>
          </a:p>
          <a:p>
            <a:pPr algn="r" rtl="1"/>
            <a:r>
              <a:rPr lang="fa-IR" dirty="0">
                <a:cs typeface="B Zar" panose="00000400000000000000" pitchFamily="2" charset="-78"/>
              </a:rPr>
              <a:t>یک راه ساده و مفید برای تعیین نوع یک ویژگی، شناسایی ویژگی‌های اعدادی است که باآن ویژگی‌ مرتبط است.</a:t>
            </a:r>
          </a:p>
          <a:p>
            <a:pPr algn="r" rtl="1"/>
            <a:r>
              <a:rPr lang="fa-IR" dirty="0">
                <a:cs typeface="B Zar" panose="00000400000000000000" pitchFamily="2" charset="-78"/>
              </a:rPr>
              <a:t>به عنوان مثال، یک ویژگی مانند طول دارای بسیاری از خواص های اعداد است. می توان آنرااز نظر منطقی مقایسه و مترتیب نمود.</a:t>
            </a:r>
            <a:endParaRPr lang="en-US" dirty="0">
              <a:cs typeface="B Zar" panose="00000400000000000000" pitchFamily="2" charset="-78"/>
            </a:endParaRPr>
          </a:p>
        </p:txBody>
      </p:sp>
    </p:spTree>
    <p:extLst>
      <p:ext uri="{BB962C8B-B14F-4D97-AF65-F5344CB8AC3E}">
        <p14:creationId xmlns:p14="http://schemas.microsoft.com/office/powerpoint/2010/main" val="259628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6CB9-8F85-BC41-65A1-ADA95E382B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FDCF79-EF7B-F00A-2229-FF3F64145868}"/>
              </a:ext>
            </a:extLst>
          </p:cNvPr>
          <p:cNvSpPr>
            <a:spLocks noGrp="1"/>
          </p:cNvSpPr>
          <p:nvPr>
            <p:ph idx="1"/>
          </p:nvPr>
        </p:nvSpPr>
        <p:spPr>
          <a:xfrm>
            <a:off x="838200" y="1825625"/>
            <a:ext cx="10515600" cy="1209123"/>
          </a:xfrm>
        </p:spPr>
        <p:txBody>
          <a:bodyPr/>
          <a:lstStyle/>
          <a:p>
            <a:pPr algn="r" rtl="1"/>
            <a:r>
              <a:rPr lang="fa-IR" dirty="0">
                <a:cs typeface="B Zar" panose="00000400000000000000" pitchFamily="2" charset="-78"/>
              </a:rPr>
              <a:t>عملگرهای چهارگانه زیر برای تعیین نوع یک ویژگی استفاده می شود.</a:t>
            </a:r>
            <a:endParaRPr lang="en-US" dirty="0">
              <a:cs typeface="B Zar" panose="00000400000000000000" pitchFamily="2" charset="-78"/>
            </a:endParaRPr>
          </a:p>
        </p:txBody>
      </p:sp>
      <p:pic>
        <p:nvPicPr>
          <p:cNvPr id="5" name="Picture 4">
            <a:extLst>
              <a:ext uri="{FF2B5EF4-FFF2-40B4-BE49-F238E27FC236}">
                <a16:creationId xmlns:a16="http://schemas.microsoft.com/office/drawing/2014/main" id="{C0F6E10C-623A-68CB-7619-737DC0E04683}"/>
              </a:ext>
            </a:extLst>
          </p:cNvPr>
          <p:cNvPicPr>
            <a:picLocks noChangeAspect="1"/>
          </p:cNvPicPr>
          <p:nvPr/>
        </p:nvPicPr>
        <p:blipFill>
          <a:blip r:embed="rId2"/>
          <a:stretch>
            <a:fillRect/>
          </a:stretch>
        </p:blipFill>
        <p:spPr>
          <a:xfrm>
            <a:off x="3233531" y="2430186"/>
            <a:ext cx="4969357" cy="2996018"/>
          </a:xfrm>
          <a:prstGeom prst="rect">
            <a:avLst/>
          </a:prstGeom>
        </p:spPr>
      </p:pic>
    </p:spTree>
    <p:extLst>
      <p:ext uri="{BB962C8B-B14F-4D97-AF65-F5344CB8AC3E}">
        <p14:creationId xmlns:p14="http://schemas.microsoft.com/office/powerpoint/2010/main" val="928342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68B5C9-5540-3F75-073E-58D4A3077059}"/>
              </a:ext>
            </a:extLst>
          </p:cNvPr>
          <p:cNvSpPr>
            <a:spLocks noGrp="1"/>
          </p:cNvSpPr>
          <p:nvPr>
            <p:ph idx="1"/>
          </p:nvPr>
        </p:nvSpPr>
        <p:spPr>
          <a:xfrm>
            <a:off x="838200" y="410817"/>
            <a:ext cx="10515600" cy="5766146"/>
          </a:xfrm>
        </p:spPr>
        <p:txBody>
          <a:bodyPr/>
          <a:lstStyle/>
          <a:p>
            <a:pPr algn="just" rtl="1"/>
            <a:r>
              <a:rPr lang="fa-IR" dirty="0">
                <a:cs typeface="B Zar" panose="00000400000000000000" pitchFamily="2" charset="-78"/>
              </a:rPr>
              <a:t>با توجه به این عملگرها می توانیم چهار نوع صفت زیر را تعریف کنیم:</a:t>
            </a:r>
          </a:p>
          <a:p>
            <a:pPr algn="just" rtl="1"/>
            <a:r>
              <a:rPr lang="fa-IR" dirty="0">
                <a:cs typeface="B Zar" panose="00000400000000000000" pitchFamily="2" charset="-78"/>
              </a:rPr>
              <a:t>اسمی (</a:t>
            </a:r>
            <a:r>
              <a:rPr lang="en-US" dirty="0">
                <a:cs typeface="B Zar" panose="00000400000000000000" pitchFamily="2" charset="-78"/>
              </a:rPr>
              <a:t>nominal</a:t>
            </a:r>
            <a:r>
              <a:rPr lang="fa-IR" dirty="0">
                <a:cs typeface="B Zar" panose="00000400000000000000" pitchFamily="2" charset="-78"/>
              </a:rPr>
              <a:t>)، ترتیبی (</a:t>
            </a:r>
            <a:r>
              <a:rPr lang="en-US" dirty="0">
                <a:cs typeface="B Zar" panose="00000400000000000000" pitchFamily="2" charset="-78"/>
              </a:rPr>
              <a:t>ordinal</a:t>
            </a:r>
            <a:r>
              <a:rPr lang="fa-IR" dirty="0">
                <a:cs typeface="B Zar" panose="00000400000000000000" pitchFamily="2" charset="-78"/>
              </a:rPr>
              <a:t>)، فاصله (</a:t>
            </a:r>
            <a:r>
              <a:rPr lang="en-US" dirty="0">
                <a:cs typeface="B Zar" panose="00000400000000000000" pitchFamily="2" charset="-78"/>
              </a:rPr>
              <a:t>interval</a:t>
            </a:r>
            <a:r>
              <a:rPr lang="fa-IR" dirty="0">
                <a:cs typeface="B Zar" panose="00000400000000000000" pitchFamily="2" charset="-78"/>
              </a:rPr>
              <a:t>) و نسبتی (</a:t>
            </a:r>
            <a:r>
              <a:rPr lang="en-US" dirty="0">
                <a:cs typeface="B Zar" panose="00000400000000000000" pitchFamily="2" charset="-78"/>
              </a:rPr>
              <a:t>ratio</a:t>
            </a:r>
            <a:r>
              <a:rPr lang="fa-IR" dirty="0">
                <a:cs typeface="B Zar" panose="00000400000000000000" pitchFamily="2" charset="-78"/>
              </a:rPr>
              <a:t>). </a:t>
            </a:r>
          </a:p>
          <a:p>
            <a:pPr algn="just" rtl="1"/>
            <a:r>
              <a:rPr lang="fa-IR" dirty="0">
                <a:cs typeface="B Zar" panose="00000400000000000000" pitchFamily="2" charset="-78"/>
              </a:rPr>
              <a:t>جدول زیر تعاریف این انواع را به همراه اطلاعاتی در مورد عملیات آماری معتبر برای هر نوع ارائه می دهد. </a:t>
            </a:r>
          </a:p>
          <a:p>
            <a:pPr algn="just" rtl="1"/>
            <a:r>
              <a:rPr lang="fa-IR" dirty="0">
                <a:cs typeface="B Zar" panose="00000400000000000000" pitchFamily="2" charset="-78"/>
              </a:rPr>
              <a:t>هر نوع ویژگی دارای تمام ویژگی ها و عملیات انواع ویژگی های بالای خود است. </a:t>
            </a:r>
          </a:p>
          <a:p>
            <a:pPr algn="just" rtl="1"/>
            <a:r>
              <a:rPr lang="fa-IR" dirty="0">
                <a:cs typeface="B Zar" panose="00000400000000000000" pitchFamily="2" charset="-78"/>
              </a:rPr>
              <a:t>در نتیجه، هر ویژگی یا عملیاتی که برای صفات اسمی، ترتیبی و فاصله ای معتبر باشد، برای ویژگی های نسبت نیز معتبر است. </a:t>
            </a:r>
          </a:p>
          <a:p>
            <a:pPr algn="just" rtl="1"/>
            <a:r>
              <a:rPr lang="fa-IR" dirty="0">
                <a:cs typeface="B Zar" panose="00000400000000000000" pitchFamily="2" charset="-78"/>
              </a:rPr>
              <a:t>به عبارت دیگر، تعریف انواع صفت به صورت تجمعی است.</a:t>
            </a:r>
            <a:endParaRPr lang="en-US" dirty="0">
              <a:cs typeface="B Zar" panose="00000400000000000000" pitchFamily="2" charset="-78"/>
            </a:endParaRPr>
          </a:p>
        </p:txBody>
      </p:sp>
    </p:spTree>
    <p:extLst>
      <p:ext uri="{BB962C8B-B14F-4D97-AF65-F5344CB8AC3E}">
        <p14:creationId xmlns:p14="http://schemas.microsoft.com/office/powerpoint/2010/main" val="2375051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A5DC0E-D75E-B193-DEF7-ACB9F491CFC5}"/>
              </a:ext>
            </a:extLst>
          </p:cNvPr>
          <p:cNvPicPr>
            <a:picLocks noChangeAspect="1"/>
          </p:cNvPicPr>
          <p:nvPr/>
        </p:nvPicPr>
        <p:blipFill>
          <a:blip r:embed="rId2"/>
          <a:stretch>
            <a:fillRect/>
          </a:stretch>
        </p:blipFill>
        <p:spPr>
          <a:xfrm>
            <a:off x="106948" y="0"/>
            <a:ext cx="10720078" cy="6137723"/>
          </a:xfrm>
          <a:prstGeom prst="rect">
            <a:avLst/>
          </a:prstGeom>
        </p:spPr>
      </p:pic>
    </p:spTree>
    <p:extLst>
      <p:ext uri="{BB962C8B-B14F-4D97-AF65-F5344CB8AC3E}">
        <p14:creationId xmlns:p14="http://schemas.microsoft.com/office/powerpoint/2010/main" val="3085301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C5224A-67E8-5F38-EB12-43868A0A2800}"/>
              </a:ext>
            </a:extLst>
          </p:cNvPr>
          <p:cNvPicPr>
            <a:picLocks noChangeAspect="1"/>
          </p:cNvPicPr>
          <p:nvPr/>
        </p:nvPicPr>
        <p:blipFill>
          <a:blip r:embed="rId2"/>
          <a:stretch>
            <a:fillRect/>
          </a:stretch>
        </p:blipFill>
        <p:spPr>
          <a:xfrm>
            <a:off x="301792" y="388453"/>
            <a:ext cx="11324091" cy="5442504"/>
          </a:xfrm>
          <a:prstGeom prst="rect">
            <a:avLst/>
          </a:prstGeom>
        </p:spPr>
      </p:pic>
    </p:spTree>
    <p:extLst>
      <p:ext uri="{BB962C8B-B14F-4D97-AF65-F5344CB8AC3E}">
        <p14:creationId xmlns:p14="http://schemas.microsoft.com/office/powerpoint/2010/main" val="1728784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1AF55-7C44-8648-F6A9-21F8BDDB9A65}"/>
              </a:ext>
            </a:extLst>
          </p:cNvPr>
          <p:cNvSpPr>
            <a:spLocks noGrp="1"/>
          </p:cNvSpPr>
          <p:nvPr>
            <p:ph type="title"/>
          </p:nvPr>
        </p:nvSpPr>
        <p:spPr/>
        <p:txBody>
          <a:bodyPr/>
          <a:lstStyle/>
          <a:p>
            <a:pPr algn="ctr" rtl="1"/>
            <a:r>
              <a:rPr lang="fa-IR" dirty="0">
                <a:cs typeface="B Zar" panose="00000400000000000000" pitchFamily="2" charset="-78"/>
              </a:rPr>
              <a:t>تعیین نوع صفت بر اساس مقداری که می تواند قبول کند</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2D3EB461-7D27-3695-8A42-7963DA93541B}"/>
              </a:ext>
            </a:extLst>
          </p:cNvPr>
          <p:cNvSpPr>
            <a:spLocks noGrp="1"/>
          </p:cNvSpPr>
          <p:nvPr>
            <p:ph idx="1"/>
          </p:nvPr>
        </p:nvSpPr>
        <p:spPr/>
        <p:txBody>
          <a:bodyPr/>
          <a:lstStyle/>
          <a:p>
            <a:pPr algn="r" rtl="1"/>
            <a:r>
              <a:rPr lang="fa-IR" b="1" dirty="0">
                <a:cs typeface="B Zar" panose="00000400000000000000" pitchFamily="2" charset="-78"/>
              </a:rPr>
              <a:t>گسسته</a:t>
            </a:r>
            <a:r>
              <a:rPr lang="fa-IR" dirty="0">
                <a:cs typeface="B Zar" panose="00000400000000000000" pitchFamily="2" charset="-78"/>
              </a:rPr>
              <a:t>: یک ویژگی گسسته دارای مجموعه مقادیر متناهی یا نامتناهی (شمارا) است. </a:t>
            </a:r>
          </a:p>
          <a:p>
            <a:pPr algn="r" rtl="1"/>
            <a:r>
              <a:rPr lang="fa-IR" dirty="0">
                <a:cs typeface="B Zar" panose="00000400000000000000" pitchFamily="2" charset="-78"/>
              </a:rPr>
              <a:t>چنین ویژگی هایی می توانند دسته بندی شوند، </a:t>
            </a:r>
          </a:p>
          <a:p>
            <a:pPr algn="r" rtl="1"/>
            <a:r>
              <a:rPr lang="fa-IR" dirty="0">
                <a:cs typeface="B Zar" panose="00000400000000000000" pitchFamily="2" charset="-78"/>
              </a:rPr>
              <a:t>مانند کد پستی یا شماره شناسه</a:t>
            </a:r>
          </a:p>
          <a:p>
            <a:pPr algn="r" rtl="1"/>
            <a:r>
              <a:rPr lang="fa-IR" dirty="0">
                <a:cs typeface="B Zar" panose="00000400000000000000" pitchFamily="2" charset="-78"/>
              </a:rPr>
              <a:t>ویژگی های گسسته اغلب با استفاده از اعداد صحیح نمایش داده می شوند. </a:t>
            </a:r>
          </a:p>
          <a:p>
            <a:pPr algn="r" rtl="1"/>
            <a:r>
              <a:rPr lang="fa-IR" dirty="0">
                <a:cs typeface="B Zar" panose="00000400000000000000" pitchFamily="2" charset="-78"/>
              </a:rPr>
              <a:t>ویژگی‌های باینری (دوتایی) یک مورد خاص از ویژگی‌های گسسته است و فقط دو مقدار را قبول می کند، به عنوان مثال درست/نادرست، بله/خیر، مرد/زن </a:t>
            </a:r>
          </a:p>
          <a:p>
            <a:pPr algn="just" rtl="1"/>
            <a:r>
              <a:rPr lang="fa-IR" b="1" dirty="0">
                <a:cs typeface="B Zar" panose="00000400000000000000" pitchFamily="2" charset="-78"/>
              </a:rPr>
              <a:t>پیوسته:</a:t>
            </a:r>
            <a:r>
              <a:rPr lang="fa-IR" dirty="0">
                <a:cs typeface="B Zar" panose="00000400000000000000" pitchFamily="2" charset="-78"/>
              </a:rPr>
              <a:t> یک صفت پیوسته، صفتی است که مقادیر آن اعداد حقیقی باشد. </a:t>
            </a:r>
          </a:p>
          <a:p>
            <a:pPr algn="just" rtl="1"/>
            <a:r>
              <a:rPr lang="fa-IR" dirty="0">
                <a:cs typeface="B Zar" panose="00000400000000000000" pitchFamily="2" charset="-78"/>
              </a:rPr>
              <a:t>به عنوان مثال می توان به ویژگی هایی مانند دما، قد یا وزن اشاره کرد. </a:t>
            </a:r>
          </a:p>
          <a:p>
            <a:pPr algn="r" rtl="1"/>
            <a:endParaRPr lang="fa-IR" dirty="0">
              <a:cs typeface="B Zar" panose="00000400000000000000" pitchFamily="2" charset="-78"/>
            </a:endParaRPr>
          </a:p>
        </p:txBody>
      </p:sp>
    </p:spTree>
    <p:extLst>
      <p:ext uri="{BB962C8B-B14F-4D97-AF65-F5344CB8AC3E}">
        <p14:creationId xmlns:p14="http://schemas.microsoft.com/office/powerpoint/2010/main" val="3060421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7FB5-0485-5358-B9FD-B0E53C66EF71}"/>
              </a:ext>
            </a:extLst>
          </p:cNvPr>
          <p:cNvSpPr>
            <a:spLocks noGrp="1"/>
          </p:cNvSpPr>
          <p:nvPr>
            <p:ph type="title"/>
          </p:nvPr>
        </p:nvSpPr>
        <p:spPr>
          <a:xfrm>
            <a:off x="838200" y="365126"/>
            <a:ext cx="10515600" cy="315912"/>
          </a:xfrm>
        </p:spPr>
        <p:txBody>
          <a:bodyPr>
            <a:normAutofit fontScale="90000"/>
          </a:bodyPr>
          <a:lstStyle/>
          <a:p>
            <a:pPr algn="ctr" rtl="1"/>
            <a:r>
              <a:rPr lang="fa-IR" dirty="0">
                <a:cs typeface="B Zar" panose="00000400000000000000" pitchFamily="2" charset="-78"/>
              </a:rPr>
              <a:t>ویژگی‌های کلی مجموعه‌های داده</a:t>
            </a:r>
            <a:endParaRPr lang="en-US" dirty="0"/>
          </a:p>
        </p:txBody>
      </p:sp>
      <p:sp>
        <p:nvSpPr>
          <p:cNvPr id="3" name="Content Placeholder 2">
            <a:extLst>
              <a:ext uri="{FF2B5EF4-FFF2-40B4-BE49-F238E27FC236}">
                <a16:creationId xmlns:a16="http://schemas.microsoft.com/office/drawing/2014/main" id="{F4B0B3F0-BFC7-5D02-F8B5-FC016116A9C6}"/>
              </a:ext>
            </a:extLst>
          </p:cNvPr>
          <p:cNvSpPr>
            <a:spLocks noGrp="1"/>
          </p:cNvSpPr>
          <p:nvPr>
            <p:ph idx="1"/>
          </p:nvPr>
        </p:nvSpPr>
        <p:spPr>
          <a:xfrm>
            <a:off x="838200" y="821635"/>
            <a:ext cx="10515600" cy="5355328"/>
          </a:xfrm>
        </p:spPr>
        <p:txBody>
          <a:bodyPr>
            <a:normAutofit fontScale="92500" lnSpcReduction="10000"/>
          </a:bodyPr>
          <a:lstStyle/>
          <a:p>
            <a:pPr algn="just" rtl="1"/>
            <a:r>
              <a:rPr lang="fa-IR" dirty="0">
                <a:cs typeface="B Zar" panose="00000400000000000000" pitchFamily="2" charset="-78"/>
              </a:rPr>
              <a:t>مجموعه‌های داده، حداقل سه ویژگی زیر را دارند: این ویژگیها تأثیر قابل‌توجهی بر تکنیک‌های داده‌کاوی مورد استفاده دارد.</a:t>
            </a:r>
          </a:p>
          <a:p>
            <a:pPr algn="just" rtl="1"/>
            <a:r>
              <a:rPr lang="fa-IR" b="1" dirty="0">
                <a:cs typeface="B Zar" panose="00000400000000000000" pitchFamily="2" charset="-78"/>
              </a:rPr>
              <a:t>ابعاد</a:t>
            </a:r>
            <a:r>
              <a:rPr lang="fa-IR" dirty="0">
                <a:cs typeface="B Zar" panose="00000400000000000000" pitchFamily="2" charset="-78"/>
              </a:rPr>
              <a:t>: ابعاد یک مجموعه داده، تعداد ویژگی هایی است که اشیاء در آن مجموعه داده دارند. تحلیل داده ها با ابعاد کم از نظر کیفی با تحلیل داده های متوسط یا با ابعاد بالا متفاوت است.</a:t>
            </a:r>
          </a:p>
          <a:p>
            <a:pPr algn="just" rtl="1"/>
            <a:r>
              <a:rPr lang="fa-IR" b="1" dirty="0">
                <a:cs typeface="B Zar" panose="00000400000000000000" pitchFamily="2" charset="-78"/>
              </a:rPr>
              <a:t>توزیع</a:t>
            </a:r>
            <a:r>
              <a:rPr lang="fa-IR" dirty="0">
                <a:cs typeface="B Zar" panose="00000400000000000000" pitchFamily="2" charset="-78"/>
              </a:rPr>
              <a:t>: توزیع یک مجموعه داده عبارت است از فراوانی وقوع مقادیر مختلف در نظر گرفت. به طور معادل، توزیع یک مجموعه داده را می توان به عنوان توصیفی از غلظت اشیاء در مناطق مختلف فضای داده در نظر گرفت. آماردانان انواع مختلفی از توزیع ها را برشمرده اند، به عنوان مثال، گاوسی (عادی) و خواص آنها را شرح داده اند.</a:t>
            </a:r>
          </a:p>
          <a:p>
            <a:pPr algn="just" rtl="1"/>
            <a:r>
              <a:rPr lang="fa-IR" b="1" dirty="0">
                <a:cs typeface="B Zar" panose="00000400000000000000" pitchFamily="2" charset="-78"/>
              </a:rPr>
              <a:t>وضوح</a:t>
            </a:r>
            <a:r>
              <a:rPr lang="fa-IR" dirty="0">
                <a:cs typeface="B Zar" panose="00000400000000000000" pitchFamily="2" charset="-78"/>
              </a:rPr>
              <a:t>: اغلب امکان به دست آوردن داده ها در سطوح مختلف وضوح وجود دارد و اغلب خواص داده ها در وضوح های مختلف متفاوت است. به عنوان مثال، سطح زمین در وضوح چند متری بسیار ناهموار، اما در وضوح ده ها کیلومتری نسبتا صاف است. الگوهای موجود در داده ها نیز به سطح وضوح بستگی دارد. اگر وضوح خیلی خوب باشد، ممکن است یک الگو قابل مشاهده نباشد یا ممکن است در نویز پنهان شود. اگر وضوح بیش از حد درشت باشد، الگو می تواند ناپدید شود. به عنوان مثال، تغییرات فشار اتمسفر در مقیاس ساعت، حرکت طوفان ها و سایر سیستم های آب و هوایی را منعکس می کند. در مقیاس ماه‌ها، چنین پدیده‌هایی قابل تشخیص نیستند.</a:t>
            </a:r>
            <a:endParaRPr lang="en-US" dirty="0">
              <a:cs typeface="B Zar" panose="00000400000000000000" pitchFamily="2" charset="-78"/>
            </a:endParaRPr>
          </a:p>
        </p:txBody>
      </p:sp>
    </p:spTree>
    <p:extLst>
      <p:ext uri="{BB962C8B-B14F-4D97-AF65-F5344CB8AC3E}">
        <p14:creationId xmlns:p14="http://schemas.microsoft.com/office/powerpoint/2010/main" val="311802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23FF-D07D-0BF6-C5DB-E920CB3D08A0}"/>
              </a:ext>
            </a:extLst>
          </p:cNvPr>
          <p:cNvSpPr>
            <a:spLocks noGrp="1"/>
          </p:cNvSpPr>
          <p:nvPr>
            <p:ph type="title"/>
          </p:nvPr>
        </p:nvSpPr>
        <p:spPr>
          <a:xfrm>
            <a:off x="838200" y="365126"/>
            <a:ext cx="10515600" cy="628788"/>
          </a:xfrm>
        </p:spPr>
        <p:txBody>
          <a:bodyPr>
            <a:normAutofit fontScale="90000"/>
          </a:bodyPr>
          <a:lstStyle/>
          <a:p>
            <a:pPr algn="ctr" rtl="1"/>
            <a:r>
              <a:rPr lang="fa-IR" dirty="0">
                <a:cs typeface="B Zar" panose="00000400000000000000" pitchFamily="2" charset="-78"/>
              </a:rPr>
              <a:t>انواع مجموعه داده ها</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E7DA5474-C1DA-A8E3-9961-F46E638FBF37}"/>
              </a:ext>
            </a:extLst>
          </p:cNvPr>
          <p:cNvSpPr>
            <a:spLocks noGrp="1"/>
          </p:cNvSpPr>
          <p:nvPr>
            <p:ph idx="1"/>
          </p:nvPr>
        </p:nvSpPr>
        <p:spPr>
          <a:xfrm>
            <a:off x="838200" y="1126435"/>
            <a:ext cx="10515600" cy="5050528"/>
          </a:xfrm>
        </p:spPr>
        <p:txBody>
          <a:bodyPr/>
          <a:lstStyle/>
          <a:p>
            <a:pPr algn="just" rtl="1"/>
            <a:r>
              <a:rPr lang="fa-IR" dirty="0">
                <a:cs typeface="B Zar" panose="00000400000000000000" pitchFamily="2" charset="-78"/>
              </a:rPr>
              <a:t>انواع مختلفی از مجموعه داده ها وجود دارد، و با توسعه و بلوغ حوزه داده کاوی، مجموعه های داده ای متنوع تری برای تحلیل در دسترس قرار می گیرند. </a:t>
            </a:r>
          </a:p>
          <a:p>
            <a:pPr algn="just" rtl="1"/>
            <a:r>
              <a:rPr lang="fa-IR" dirty="0">
                <a:cs typeface="B Zar" panose="00000400000000000000" pitchFamily="2" charset="-78"/>
              </a:rPr>
              <a:t>در ادامه، برخی از رایج ترین انواع مجموعه داده ها را شرح می دهیم. </a:t>
            </a:r>
          </a:p>
          <a:p>
            <a:pPr algn="just" rtl="1"/>
            <a:r>
              <a:rPr lang="fa-IR" dirty="0">
                <a:cs typeface="B Zar" panose="00000400000000000000" pitchFamily="2" charset="-78"/>
              </a:rPr>
              <a:t>برای سهولت، انواع مجموعه داده‌ها را به سه گروه دسته‌بندی کرده‌ایم: </a:t>
            </a:r>
          </a:p>
          <a:p>
            <a:pPr algn="just" rtl="1"/>
            <a:r>
              <a:rPr lang="fa-IR" b="1" dirty="0">
                <a:cs typeface="B Zar" panose="00000400000000000000" pitchFamily="2" charset="-78"/>
              </a:rPr>
              <a:t>داده‌های رکورد</a:t>
            </a:r>
            <a:r>
              <a:rPr lang="fa-IR" dirty="0">
                <a:cs typeface="B Zar" panose="00000400000000000000" pitchFamily="2" charset="-78"/>
              </a:rPr>
              <a:t>، </a:t>
            </a:r>
          </a:p>
          <a:p>
            <a:pPr algn="just" rtl="1"/>
            <a:r>
              <a:rPr lang="fa-IR" b="1" dirty="0">
                <a:cs typeface="B Zar" panose="00000400000000000000" pitchFamily="2" charset="-78"/>
              </a:rPr>
              <a:t>داده‌های مبتنی بر نمودار </a:t>
            </a:r>
            <a:endParaRPr lang="fa-IR" dirty="0">
              <a:cs typeface="B Zar" panose="00000400000000000000" pitchFamily="2" charset="-78"/>
            </a:endParaRPr>
          </a:p>
          <a:p>
            <a:pPr algn="just" rtl="1"/>
            <a:r>
              <a:rPr lang="fa-IR" b="1" dirty="0">
                <a:cs typeface="B Zar" panose="00000400000000000000" pitchFamily="2" charset="-78"/>
              </a:rPr>
              <a:t>داده‌های مرتب شده</a:t>
            </a:r>
            <a:r>
              <a:rPr lang="fa-IR" dirty="0">
                <a:cs typeface="B Zar" panose="00000400000000000000" pitchFamily="2" charset="-78"/>
              </a:rPr>
              <a:t>. </a:t>
            </a:r>
          </a:p>
          <a:p>
            <a:pPr algn="just" rtl="1"/>
            <a:r>
              <a:rPr lang="fa-IR" dirty="0">
                <a:cs typeface="B Zar" panose="00000400000000000000" pitchFamily="2" charset="-78"/>
              </a:rPr>
              <a:t>این دسته بندی ها همه احتمالات را پوشش نمی دهند و گروه بندی های دیگر قطعا امکان پذیر است.</a:t>
            </a:r>
            <a:endParaRPr lang="en-US" dirty="0">
              <a:cs typeface="B Zar" panose="00000400000000000000" pitchFamily="2" charset="-78"/>
            </a:endParaRPr>
          </a:p>
        </p:txBody>
      </p:sp>
    </p:spTree>
    <p:extLst>
      <p:ext uri="{BB962C8B-B14F-4D97-AF65-F5344CB8AC3E}">
        <p14:creationId xmlns:p14="http://schemas.microsoft.com/office/powerpoint/2010/main" val="375227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0E22-0F09-4895-E845-DD75AE9DE6FE}"/>
              </a:ext>
            </a:extLst>
          </p:cNvPr>
          <p:cNvSpPr>
            <a:spLocks noGrp="1"/>
          </p:cNvSpPr>
          <p:nvPr>
            <p:ph type="title"/>
          </p:nvPr>
        </p:nvSpPr>
        <p:spPr/>
        <p:txBody>
          <a:bodyPr>
            <a:normAutofit/>
          </a:bodyPr>
          <a:lstStyle/>
          <a:p>
            <a:pPr algn="ctr" rtl="1"/>
            <a:r>
              <a:rPr lang="fa-IR" sz="3600" dirty="0">
                <a:solidFill>
                  <a:srgbClr val="FF0000"/>
                </a:solidFill>
                <a:cs typeface="B Zar" panose="00000400000000000000" pitchFamily="2" charset="-78"/>
              </a:rPr>
              <a:t>چالش های روشهای سنتی آماری</a:t>
            </a:r>
            <a:br>
              <a:rPr lang="fa-IR" sz="3200" dirty="0">
                <a:cs typeface="B Zar" panose="00000400000000000000" pitchFamily="2" charset="-78"/>
              </a:rPr>
            </a:br>
            <a:r>
              <a:rPr lang="fa-IR" sz="3200" dirty="0">
                <a:cs typeface="B Zar" panose="00000400000000000000" pitchFamily="2" charset="-78"/>
              </a:rPr>
              <a:t> که برای پاسخ به آنها علم داده و داده کاوی ابداع شدند</a:t>
            </a:r>
            <a:endParaRPr lang="en-US" sz="3200" dirty="0">
              <a:cs typeface="B Zar" panose="00000400000000000000" pitchFamily="2" charset="-78"/>
            </a:endParaRPr>
          </a:p>
        </p:txBody>
      </p:sp>
      <p:sp>
        <p:nvSpPr>
          <p:cNvPr id="3" name="Content Placeholder 2">
            <a:extLst>
              <a:ext uri="{FF2B5EF4-FFF2-40B4-BE49-F238E27FC236}">
                <a16:creationId xmlns:a16="http://schemas.microsoft.com/office/drawing/2014/main" id="{66A6EDC3-99D9-DB65-9CE8-FF3007446362}"/>
              </a:ext>
            </a:extLst>
          </p:cNvPr>
          <p:cNvSpPr>
            <a:spLocks noGrp="1"/>
          </p:cNvSpPr>
          <p:nvPr>
            <p:ph idx="1"/>
          </p:nvPr>
        </p:nvSpPr>
        <p:spPr>
          <a:xfrm>
            <a:off x="838200" y="1825625"/>
            <a:ext cx="10515600" cy="2839140"/>
          </a:xfrm>
        </p:spPr>
        <p:txBody>
          <a:bodyPr>
            <a:normAutofit/>
          </a:bodyPr>
          <a:lstStyle/>
          <a:p>
            <a:pPr algn="just" rtl="1"/>
            <a:r>
              <a:rPr lang="fa-IR" b="1" dirty="0">
                <a:cs typeface="B Zar" panose="00000400000000000000" pitchFamily="2" charset="-78"/>
              </a:rPr>
              <a:t>مقیاس پذیری: </a:t>
            </a:r>
            <a:r>
              <a:rPr lang="fa-IR" dirty="0">
                <a:cs typeface="B Zar" panose="00000400000000000000" pitchFamily="2" charset="-78"/>
              </a:rPr>
              <a:t>به دلیل پیشرفت در تولید و جمع آوری داده ها، مجموعه داده هایی با اندازه های بسیار بزرگ (مثلاً ترابایت، پتابایت یا حتی اگزابایت) تولید و جمع آوری می شوند. </a:t>
            </a:r>
          </a:p>
          <a:p>
            <a:pPr algn="just" rtl="1"/>
            <a:r>
              <a:rPr lang="fa-IR" dirty="0">
                <a:cs typeface="B Zar" panose="00000400000000000000" pitchFamily="2" charset="-78"/>
              </a:rPr>
              <a:t>بسیاری از روش های آمار سنتی نمی توانند این حجم عظیم داده را تحلیل کنند.</a:t>
            </a:r>
          </a:p>
          <a:p>
            <a:pPr algn="just" rtl="1"/>
            <a:endParaRPr lang="fa-IR" dirty="0">
              <a:cs typeface="B Zar" panose="00000400000000000000" pitchFamily="2" charset="-78"/>
            </a:endParaRPr>
          </a:p>
          <a:p>
            <a:pPr algn="just" rtl="1"/>
            <a:r>
              <a:rPr lang="fa-IR" dirty="0">
                <a:highlight>
                  <a:srgbClr val="FFFF00"/>
                </a:highlight>
                <a:cs typeface="B Zar" panose="00000400000000000000" pitchFamily="2" charset="-78"/>
              </a:rPr>
              <a:t>روش برخورد علم داده یا داده کاوی:؟؟؟</a:t>
            </a:r>
          </a:p>
        </p:txBody>
      </p:sp>
    </p:spTree>
    <p:extLst>
      <p:ext uri="{BB962C8B-B14F-4D97-AF65-F5344CB8AC3E}">
        <p14:creationId xmlns:p14="http://schemas.microsoft.com/office/powerpoint/2010/main" val="4179869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6D72-C7D2-3D2B-D282-CB0AF4BB4FC4}"/>
              </a:ext>
            </a:extLst>
          </p:cNvPr>
          <p:cNvSpPr>
            <a:spLocks noGrp="1"/>
          </p:cNvSpPr>
          <p:nvPr>
            <p:ph type="title"/>
          </p:nvPr>
        </p:nvSpPr>
        <p:spPr>
          <a:xfrm>
            <a:off x="838200" y="365126"/>
            <a:ext cx="10515600" cy="615536"/>
          </a:xfrm>
        </p:spPr>
        <p:txBody>
          <a:bodyPr>
            <a:normAutofit fontScale="90000"/>
          </a:bodyPr>
          <a:lstStyle/>
          <a:p>
            <a:pPr algn="ctr" rtl="1"/>
            <a:r>
              <a:rPr lang="fa-IR" b="1" dirty="0">
                <a:cs typeface="B Zar" panose="00000400000000000000" pitchFamily="2" charset="-78"/>
              </a:rPr>
              <a:t>داده‌های رکورد</a:t>
            </a:r>
            <a:endParaRPr lang="en-US" dirty="0"/>
          </a:p>
        </p:txBody>
      </p:sp>
      <p:sp>
        <p:nvSpPr>
          <p:cNvPr id="3" name="Content Placeholder 2">
            <a:extLst>
              <a:ext uri="{FF2B5EF4-FFF2-40B4-BE49-F238E27FC236}">
                <a16:creationId xmlns:a16="http://schemas.microsoft.com/office/drawing/2014/main" id="{6306A76C-7E6E-EC10-7F4C-5AAD4DFDF121}"/>
              </a:ext>
            </a:extLst>
          </p:cNvPr>
          <p:cNvSpPr>
            <a:spLocks noGrp="1"/>
          </p:cNvSpPr>
          <p:nvPr>
            <p:ph idx="1"/>
          </p:nvPr>
        </p:nvSpPr>
        <p:spPr>
          <a:xfrm>
            <a:off x="838200" y="1126435"/>
            <a:ext cx="10515600" cy="5050528"/>
          </a:xfrm>
        </p:spPr>
        <p:txBody>
          <a:bodyPr/>
          <a:lstStyle/>
          <a:p>
            <a:pPr algn="just" rtl="1"/>
            <a:r>
              <a:rPr lang="fa-IR" dirty="0">
                <a:cs typeface="B Zar" panose="00000400000000000000" pitchFamily="2" charset="-78"/>
              </a:rPr>
              <a:t>در بسیاری از روشهای داده کاوی فرض بر آن است که مجموعه داده مجموعه ای از رکوردها (اشیاء داده) است </a:t>
            </a:r>
          </a:p>
          <a:p>
            <a:pPr algn="just" rtl="1"/>
            <a:r>
              <a:rPr lang="fa-IR" dirty="0">
                <a:cs typeface="B Zar" panose="00000400000000000000" pitchFamily="2" charset="-78"/>
              </a:rPr>
              <a:t>که هر یک از مجموعه ثابتی از فیلدهای داده (ویژگی ها) تشکیل شده است. شکل 2.2 (</a:t>
            </a:r>
            <a:r>
              <a:rPr lang="en-US" dirty="0">
                <a:cs typeface="B Zar" panose="00000400000000000000" pitchFamily="2" charset="-78"/>
              </a:rPr>
              <a:t>a</a:t>
            </a:r>
            <a:r>
              <a:rPr lang="fa-IR" dirty="0">
                <a:cs typeface="B Zar" panose="00000400000000000000" pitchFamily="2" charset="-78"/>
              </a:rPr>
              <a:t>) را ببینید. </a:t>
            </a:r>
          </a:p>
          <a:p>
            <a:pPr algn="just" rtl="1"/>
            <a:r>
              <a:rPr lang="fa-IR" dirty="0">
                <a:cs typeface="B Zar" panose="00000400000000000000" pitchFamily="2" charset="-78"/>
              </a:rPr>
              <a:t>برای ابتدایی ترین شکل داده رکورد، هیچ رابطه صریحی بین رکوردها یا فیلدهای داده وجود ندارد و هر رکورد (شیء) دارای مجموعه ای از ویژگی ها است. </a:t>
            </a:r>
          </a:p>
          <a:p>
            <a:pPr algn="just" rtl="1"/>
            <a:r>
              <a:rPr lang="fa-IR" dirty="0">
                <a:cs typeface="B Zar" panose="00000400000000000000" pitchFamily="2" charset="-78"/>
              </a:rPr>
              <a:t>داده های رکورد معمولاً یا در فایل های مسطح یا در پایگاه های داده مرتبط ذخیره می شوند.</a:t>
            </a:r>
          </a:p>
          <a:p>
            <a:pPr algn="just" rtl="1"/>
            <a:r>
              <a:rPr lang="fa-IR" dirty="0">
                <a:cs typeface="B Zar" panose="00000400000000000000" pitchFamily="2" charset="-78"/>
              </a:rPr>
              <a:t> پایگاه داده های رابطه ای مطمئناً بیش از مجموعه ای از رکوردها هستند، اما داده کاوی اغلب از هیچ یک از اطلاعات اضافی موجود در پایگاه داده مرتبط استفاده نمی کند. </a:t>
            </a:r>
          </a:p>
          <a:p>
            <a:pPr algn="just" rtl="1"/>
            <a:r>
              <a:rPr lang="fa-IR" dirty="0">
                <a:cs typeface="B Zar" panose="00000400000000000000" pitchFamily="2" charset="-78"/>
              </a:rPr>
              <a:t>در عوض، پایگاه داده به عنوان مکانی مناسب برای یافتن رکوردها عمل می کند. انواع مختلف داده های رکورد در شکل زیر توضیح داده شده است.</a:t>
            </a:r>
            <a:endParaRPr lang="en-US" dirty="0">
              <a:cs typeface="B Zar" panose="00000400000000000000" pitchFamily="2" charset="-78"/>
            </a:endParaRPr>
          </a:p>
        </p:txBody>
      </p:sp>
    </p:spTree>
    <p:extLst>
      <p:ext uri="{BB962C8B-B14F-4D97-AF65-F5344CB8AC3E}">
        <p14:creationId xmlns:p14="http://schemas.microsoft.com/office/powerpoint/2010/main" val="2543509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36CE8D-2281-4DF5-C8EC-7FE9D93CEC85}"/>
              </a:ext>
            </a:extLst>
          </p:cNvPr>
          <p:cNvPicPr>
            <a:picLocks noChangeAspect="1"/>
          </p:cNvPicPr>
          <p:nvPr/>
        </p:nvPicPr>
        <p:blipFill>
          <a:blip r:embed="rId2"/>
          <a:stretch>
            <a:fillRect/>
          </a:stretch>
        </p:blipFill>
        <p:spPr>
          <a:xfrm>
            <a:off x="768626" y="40161"/>
            <a:ext cx="10747513" cy="6817839"/>
          </a:xfrm>
          <a:prstGeom prst="rect">
            <a:avLst/>
          </a:prstGeom>
        </p:spPr>
      </p:pic>
    </p:spTree>
    <p:extLst>
      <p:ext uri="{BB962C8B-B14F-4D97-AF65-F5344CB8AC3E}">
        <p14:creationId xmlns:p14="http://schemas.microsoft.com/office/powerpoint/2010/main" val="3669715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E0BB45-46F2-1D9F-5DC4-4CBB32EE73DE}"/>
              </a:ext>
            </a:extLst>
          </p:cNvPr>
          <p:cNvSpPr>
            <a:spLocks noGrp="1"/>
          </p:cNvSpPr>
          <p:nvPr>
            <p:ph idx="1"/>
          </p:nvPr>
        </p:nvSpPr>
        <p:spPr>
          <a:xfrm>
            <a:off x="838200" y="371061"/>
            <a:ext cx="10515600" cy="5805902"/>
          </a:xfrm>
        </p:spPr>
        <p:txBody>
          <a:bodyPr>
            <a:normAutofit/>
          </a:bodyPr>
          <a:lstStyle/>
          <a:p>
            <a:pPr algn="just" rtl="1"/>
            <a:r>
              <a:rPr lang="fa-IR" sz="2600" b="1" dirty="0">
                <a:cs typeface="B Zar" panose="00000400000000000000" pitchFamily="2" charset="-78"/>
              </a:rPr>
              <a:t>داده های تراکنش یا سبد بازار</a:t>
            </a:r>
            <a:r>
              <a:rPr lang="fa-IR" dirty="0">
                <a:cs typeface="B Zar" panose="00000400000000000000" pitchFamily="2" charset="-78"/>
              </a:rPr>
              <a:t>: داده های تراکنش نوع خاصی از داده های ثبت شده هستند که هر رکورد (معامله) شامل مجموعه ای از اقلام خریداری شده است.</a:t>
            </a:r>
          </a:p>
          <a:p>
            <a:pPr algn="just" rtl="1"/>
            <a:r>
              <a:rPr lang="fa-IR" dirty="0">
                <a:cs typeface="B Zar" panose="00000400000000000000" pitchFamily="2" charset="-78"/>
              </a:rPr>
              <a:t> یک فروشگاه مواد غذایی را در نظر بگیرید. مجموعه محصولات خریداری شده توسط مشتری در طی یک خرید، یک معامله را تشکیل می دهد، در حالی که تک تک محصولات خریداری شده، اقلام هستند.</a:t>
            </a:r>
          </a:p>
          <a:p>
            <a:pPr algn="just" rtl="1"/>
            <a:r>
              <a:rPr lang="fa-IR" dirty="0">
                <a:cs typeface="B Zar" panose="00000400000000000000" pitchFamily="2" charset="-78"/>
              </a:rPr>
              <a:t> به این نوع داده ها داده های سبد بازار می گویند، زیرا اقلام موجود در هر رکورد، محصولات موجود در "سبد بازار" یک فرد است.</a:t>
            </a:r>
          </a:p>
          <a:p>
            <a:pPr algn="just" rtl="1"/>
            <a:r>
              <a:rPr lang="fa-IR" dirty="0">
                <a:cs typeface="B Zar" panose="00000400000000000000" pitchFamily="2" charset="-78"/>
              </a:rPr>
              <a:t>داده‌های تراکنش اغلب، ویژگی‌ها باینری دارند و نشان می‌دهند که آیا یک کالا خریداری شده است یا خیر، </a:t>
            </a:r>
          </a:p>
          <a:p>
            <a:pPr algn="just" rtl="1"/>
            <a:r>
              <a:rPr lang="fa-IR" dirty="0">
                <a:cs typeface="B Zar" panose="00000400000000000000" pitchFamily="2" charset="-78"/>
              </a:rPr>
              <a:t>اما به طور کلی، ویژگی‌ها می‌توانند گسسته یا پیوسته باشند، مانند تعداد اقلام خریداری شده یا مبلغی که برای آن اقلام هزینه شده است. شکل 2.2 (</a:t>
            </a:r>
            <a:r>
              <a:rPr lang="en-US" dirty="0">
                <a:cs typeface="B Zar" panose="00000400000000000000" pitchFamily="2" charset="-78"/>
              </a:rPr>
              <a:t>b</a:t>
            </a:r>
            <a:r>
              <a:rPr lang="fa-IR" dirty="0">
                <a:cs typeface="B Zar" panose="00000400000000000000" pitchFamily="2" charset="-78"/>
              </a:rPr>
              <a:t>) یک مجموعه داده تراکنش نمونه را نشان می دهد. هر ردیف نشان دهنده خریدهای یک مشتری خاص در یک زمان خاص است.</a:t>
            </a:r>
            <a:endParaRPr lang="en-US" dirty="0">
              <a:cs typeface="B Zar" panose="00000400000000000000" pitchFamily="2" charset="-78"/>
            </a:endParaRPr>
          </a:p>
        </p:txBody>
      </p:sp>
    </p:spTree>
    <p:extLst>
      <p:ext uri="{BB962C8B-B14F-4D97-AF65-F5344CB8AC3E}">
        <p14:creationId xmlns:p14="http://schemas.microsoft.com/office/powerpoint/2010/main" val="23819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93DE29-D733-7F02-212B-277BB9DBAF9F}"/>
              </a:ext>
            </a:extLst>
          </p:cNvPr>
          <p:cNvSpPr>
            <a:spLocks noGrp="1"/>
          </p:cNvSpPr>
          <p:nvPr>
            <p:ph idx="1"/>
          </p:nvPr>
        </p:nvSpPr>
        <p:spPr>
          <a:xfrm>
            <a:off x="838200" y="92765"/>
            <a:ext cx="10515600" cy="6084198"/>
          </a:xfrm>
        </p:spPr>
        <p:txBody>
          <a:bodyPr>
            <a:normAutofit/>
          </a:bodyPr>
          <a:lstStyle/>
          <a:p>
            <a:pPr algn="just" rtl="1"/>
            <a:r>
              <a:rPr lang="fa-IR" sz="2600" b="1" dirty="0">
                <a:cs typeface="B Zar" panose="00000400000000000000" pitchFamily="2" charset="-78"/>
              </a:rPr>
              <a:t>ماتریس داده</a:t>
            </a:r>
            <a:r>
              <a:rPr lang="fa-IR" dirty="0">
                <a:cs typeface="B Zar" panose="00000400000000000000" pitchFamily="2" charset="-78"/>
              </a:rPr>
              <a:t>: اگر همه اشیاء داده در مجموعه داده ها دارای مجموعه ثابتی از ویژگی های عددی باشند، آنگاه اشیاء داده را می توان به عنوان نقاط (بردار) در یک فضای چند بعدی در نظر گرفت،</a:t>
            </a:r>
            <a:endParaRPr lang="en-US" dirty="0">
              <a:cs typeface="B Zar" panose="00000400000000000000" pitchFamily="2" charset="-78"/>
            </a:endParaRPr>
          </a:p>
          <a:p>
            <a:pPr algn="just" rtl="1"/>
            <a:r>
              <a:rPr lang="fa-IR" dirty="0">
                <a:cs typeface="B Zar" panose="00000400000000000000" pitchFamily="2" charset="-78"/>
              </a:rPr>
              <a:t>مجموعه ای از چنین اشیاء داده ای را می توان به عنوان یک ماتریس </a:t>
            </a:r>
            <a:r>
              <a:rPr lang="en-US" dirty="0">
                <a:cs typeface="B Zar" panose="00000400000000000000" pitchFamily="2" charset="-78"/>
              </a:rPr>
              <a:t>m </a:t>
            </a:r>
            <a:r>
              <a:rPr lang="fa-IR" dirty="0">
                <a:cs typeface="B Zar" panose="00000400000000000000" pitchFamily="2" charset="-78"/>
              </a:rPr>
              <a:t>در </a:t>
            </a:r>
            <a:r>
              <a:rPr lang="en-US" dirty="0">
                <a:cs typeface="B Zar" panose="00000400000000000000" pitchFamily="2" charset="-78"/>
              </a:rPr>
              <a:t>n </a:t>
            </a:r>
            <a:r>
              <a:rPr lang="fa-IR" dirty="0">
                <a:cs typeface="B Zar" panose="00000400000000000000" pitchFamily="2" charset="-78"/>
              </a:rPr>
              <a:t>تفسیر کرد، که در آن </a:t>
            </a:r>
            <a:r>
              <a:rPr lang="en-US" dirty="0">
                <a:cs typeface="B Zar" panose="00000400000000000000" pitchFamily="2" charset="-78"/>
              </a:rPr>
              <a:t>m </a:t>
            </a:r>
            <a:r>
              <a:rPr lang="fa-IR" dirty="0">
                <a:cs typeface="B Zar" panose="00000400000000000000" pitchFamily="2" charset="-78"/>
              </a:rPr>
              <a:t>ردیف، یک برای هر شی، و </a:t>
            </a:r>
            <a:r>
              <a:rPr lang="en-US" dirty="0">
                <a:cs typeface="B Zar" panose="00000400000000000000" pitchFamily="2" charset="-78"/>
              </a:rPr>
              <a:t>n </a:t>
            </a:r>
            <a:r>
              <a:rPr lang="fa-IR" dirty="0">
                <a:cs typeface="B Zar" panose="00000400000000000000" pitchFamily="2" charset="-78"/>
              </a:rPr>
              <a:t>ستون، برای هر ویژگی وجود دارد</a:t>
            </a:r>
            <a:endParaRPr lang="en-US" dirty="0">
              <a:cs typeface="B Zar" panose="00000400000000000000" pitchFamily="2" charset="-78"/>
            </a:endParaRPr>
          </a:p>
          <a:p>
            <a:pPr algn="just" rtl="1"/>
            <a:r>
              <a:rPr lang="fa-IR" dirty="0">
                <a:cs typeface="B Zar" panose="00000400000000000000" pitchFamily="2" charset="-78"/>
              </a:rPr>
              <a:t>شکل 2.2 (</a:t>
            </a:r>
            <a:r>
              <a:rPr lang="en-US" dirty="0">
                <a:cs typeface="B Zar" panose="00000400000000000000" pitchFamily="2" charset="-78"/>
              </a:rPr>
              <a:t>c</a:t>
            </a:r>
            <a:r>
              <a:rPr lang="fa-IR" dirty="0">
                <a:cs typeface="B Zar" panose="00000400000000000000" pitchFamily="2" charset="-78"/>
              </a:rPr>
              <a:t>) یک ماتریس داده نمونه را نشان می دهد.</a:t>
            </a:r>
            <a:endParaRPr lang="en-US" dirty="0">
              <a:cs typeface="B Zar" panose="00000400000000000000" pitchFamily="2" charset="-78"/>
            </a:endParaRPr>
          </a:p>
          <a:p>
            <a:pPr algn="just" rtl="1"/>
            <a:r>
              <a:rPr lang="fa-IR" sz="2600" b="1" dirty="0">
                <a:cs typeface="B Zar" panose="00000400000000000000" pitchFamily="2" charset="-78"/>
              </a:rPr>
              <a:t>ماتریس داده های پراکنده</a:t>
            </a:r>
            <a:r>
              <a:rPr lang="fa-IR" dirty="0">
                <a:cs typeface="B Zar" panose="00000400000000000000" pitchFamily="2" charset="-78"/>
              </a:rPr>
              <a:t>: ماتریس داده های پراکنده یک حالت خاص از یک ماتریس داده است </a:t>
            </a:r>
          </a:p>
          <a:p>
            <a:pPr algn="just" rtl="1"/>
            <a:r>
              <a:rPr lang="fa-IR" dirty="0">
                <a:cs typeface="B Zar" panose="00000400000000000000" pitchFamily="2" charset="-78"/>
              </a:rPr>
              <a:t>که در آن ویژگی ها از یک نوع هستند و نامتقارن هستند. یعنی فقط مقادیر غیر صفر مهم هستند.</a:t>
            </a:r>
          </a:p>
          <a:p>
            <a:pPr algn="just" rtl="1"/>
            <a:r>
              <a:rPr lang="fa-IR" dirty="0">
                <a:cs typeface="B Zar" panose="00000400000000000000" pitchFamily="2" charset="-78"/>
              </a:rPr>
              <a:t>اگر ترتیب عبارات (کلمات) در یک سند نادیده گرفته شود، آنگاه یک سند را می توان به عنوان یک بردار اصطلاح نشان داد، که در آن هر عبارت جزء (ویژگی) بردار است و مقدار هر جزء تعداد دفعاتی است که واژه مربوطه در سند مشاهده شده است. این نمایش مجموعه ای از اسناد اغلب </a:t>
            </a:r>
            <a:r>
              <a:rPr lang="fa-IR" sz="2600" b="1" dirty="0">
                <a:cs typeface="B Zar" panose="00000400000000000000" pitchFamily="2" charset="-78"/>
              </a:rPr>
              <a:t>ماتریس سند-واژه </a:t>
            </a:r>
            <a:r>
              <a:rPr lang="fa-IR" dirty="0">
                <a:cs typeface="B Zar" panose="00000400000000000000" pitchFamily="2" charset="-78"/>
              </a:rPr>
              <a:t>نامیده می شود. شکل 2.2 (</a:t>
            </a:r>
            <a:r>
              <a:rPr lang="en-US" dirty="0">
                <a:cs typeface="B Zar" panose="00000400000000000000" pitchFamily="2" charset="-78"/>
              </a:rPr>
              <a:t>d</a:t>
            </a:r>
            <a:r>
              <a:rPr lang="fa-IR" dirty="0">
                <a:cs typeface="B Zar" panose="00000400000000000000" pitchFamily="2" charset="-78"/>
              </a:rPr>
              <a:t>)</a:t>
            </a:r>
            <a:endParaRPr lang="en-US" dirty="0">
              <a:cs typeface="B Zar" panose="00000400000000000000" pitchFamily="2" charset="-78"/>
            </a:endParaRPr>
          </a:p>
        </p:txBody>
      </p:sp>
    </p:spTree>
    <p:extLst>
      <p:ext uri="{BB962C8B-B14F-4D97-AF65-F5344CB8AC3E}">
        <p14:creationId xmlns:p14="http://schemas.microsoft.com/office/powerpoint/2010/main" val="1745774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0D92-0BC7-0326-5FB9-B52C69E13334}"/>
              </a:ext>
            </a:extLst>
          </p:cNvPr>
          <p:cNvSpPr>
            <a:spLocks noGrp="1"/>
          </p:cNvSpPr>
          <p:nvPr>
            <p:ph type="title"/>
          </p:nvPr>
        </p:nvSpPr>
        <p:spPr/>
        <p:txBody>
          <a:bodyPr/>
          <a:lstStyle/>
          <a:p>
            <a:pPr algn="ctr" rtl="1"/>
            <a:r>
              <a:rPr lang="fa-IR" dirty="0">
                <a:cs typeface="B Zar" panose="00000400000000000000" pitchFamily="2" charset="-78"/>
              </a:rPr>
              <a:t>داده های مبتنی بر نمودار</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018E8E16-61E6-5C7A-1D3D-5075616D9EE7}"/>
              </a:ext>
            </a:extLst>
          </p:cNvPr>
          <p:cNvSpPr>
            <a:spLocks noGrp="1"/>
          </p:cNvSpPr>
          <p:nvPr>
            <p:ph idx="1"/>
          </p:nvPr>
        </p:nvSpPr>
        <p:spPr/>
        <p:txBody>
          <a:bodyPr/>
          <a:lstStyle/>
          <a:p>
            <a:pPr algn="just" rtl="1"/>
            <a:r>
              <a:rPr lang="fa-IR" dirty="0">
                <a:cs typeface="B Zar" panose="00000400000000000000" pitchFamily="2" charset="-78"/>
              </a:rPr>
              <a:t>یک نمودار گاهی اوقات می تواند یک نمایش راحت و قدرتمند برای داده ها باشد.</a:t>
            </a:r>
            <a:endParaRPr lang="en-US" dirty="0">
              <a:cs typeface="B Zar" panose="00000400000000000000" pitchFamily="2" charset="-78"/>
            </a:endParaRPr>
          </a:p>
          <a:p>
            <a:pPr algn="just" rtl="1"/>
            <a:r>
              <a:rPr lang="fa-IR" dirty="0">
                <a:cs typeface="B Zar" panose="00000400000000000000" pitchFamily="2" charset="-78"/>
              </a:rPr>
              <a:t>ما دو مورد خاص را در نظر می گیریم:</a:t>
            </a:r>
            <a:endParaRPr lang="en-US" dirty="0">
              <a:cs typeface="B Zar" panose="00000400000000000000" pitchFamily="2" charset="-78"/>
            </a:endParaRPr>
          </a:p>
          <a:p>
            <a:pPr algn="just" rtl="1"/>
            <a:r>
              <a:rPr lang="fa-IR" dirty="0">
                <a:cs typeface="B Zar" panose="00000400000000000000" pitchFamily="2" charset="-78"/>
              </a:rPr>
              <a:t> (1) نمودار روابط بین اشیاء داده را ثبت می کند</a:t>
            </a:r>
            <a:endParaRPr lang="en-US" dirty="0">
              <a:cs typeface="B Zar" panose="00000400000000000000" pitchFamily="2" charset="-78"/>
            </a:endParaRPr>
          </a:p>
          <a:p>
            <a:pPr algn="just" rtl="1"/>
            <a:r>
              <a:rPr lang="fa-IR" dirty="0">
                <a:cs typeface="B Zar" panose="00000400000000000000" pitchFamily="2" charset="-78"/>
              </a:rPr>
              <a:t>(2) خود اشیاء داده به عنوان نمودار نمایش داده می شوند.</a:t>
            </a:r>
            <a:endParaRPr lang="en-US" dirty="0">
              <a:cs typeface="B Zar" panose="00000400000000000000" pitchFamily="2" charset="-78"/>
            </a:endParaRPr>
          </a:p>
        </p:txBody>
      </p:sp>
    </p:spTree>
    <p:extLst>
      <p:ext uri="{BB962C8B-B14F-4D97-AF65-F5344CB8AC3E}">
        <p14:creationId xmlns:p14="http://schemas.microsoft.com/office/powerpoint/2010/main" val="3612075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3F3CF-A652-FAB1-8E7F-10A8A42112EA}"/>
              </a:ext>
            </a:extLst>
          </p:cNvPr>
          <p:cNvSpPr>
            <a:spLocks noGrp="1"/>
          </p:cNvSpPr>
          <p:nvPr>
            <p:ph type="title"/>
          </p:nvPr>
        </p:nvSpPr>
        <p:spPr>
          <a:xfrm>
            <a:off x="838200" y="365126"/>
            <a:ext cx="10515600" cy="748058"/>
          </a:xfrm>
        </p:spPr>
        <p:txBody>
          <a:bodyPr/>
          <a:lstStyle/>
          <a:p>
            <a:pPr algn="ctr" rtl="1"/>
            <a:r>
              <a:rPr lang="fa-IR" dirty="0">
                <a:cs typeface="B Zar" panose="00000400000000000000" pitchFamily="2" charset="-78"/>
              </a:rPr>
              <a:t>داده ها با روابط بین اشیاء</a:t>
            </a:r>
            <a:endParaRPr lang="en-US" dirty="0"/>
          </a:p>
        </p:txBody>
      </p:sp>
      <p:sp>
        <p:nvSpPr>
          <p:cNvPr id="3" name="Content Placeholder 2">
            <a:extLst>
              <a:ext uri="{FF2B5EF4-FFF2-40B4-BE49-F238E27FC236}">
                <a16:creationId xmlns:a16="http://schemas.microsoft.com/office/drawing/2014/main" id="{B14655C5-AEFD-ABB5-488F-62D50F8AF9F6}"/>
              </a:ext>
            </a:extLst>
          </p:cNvPr>
          <p:cNvSpPr>
            <a:spLocks noGrp="1"/>
          </p:cNvSpPr>
          <p:nvPr>
            <p:ph idx="1"/>
          </p:nvPr>
        </p:nvSpPr>
        <p:spPr>
          <a:xfrm>
            <a:off x="838200" y="1325217"/>
            <a:ext cx="10515600" cy="4851746"/>
          </a:xfrm>
        </p:spPr>
        <p:txBody>
          <a:bodyPr>
            <a:normAutofit lnSpcReduction="10000"/>
          </a:bodyPr>
          <a:lstStyle/>
          <a:p>
            <a:pPr algn="just" rtl="1"/>
            <a:r>
              <a:rPr lang="fa-IR" dirty="0">
                <a:cs typeface="B Zar" panose="00000400000000000000" pitchFamily="2" charset="-78"/>
              </a:rPr>
              <a:t>روابط بین اشیا اغلب اطلاعات مهمی را منتقل می کند.</a:t>
            </a:r>
            <a:endParaRPr lang="en-US" dirty="0">
              <a:cs typeface="B Zar" panose="00000400000000000000" pitchFamily="2" charset="-78"/>
            </a:endParaRPr>
          </a:p>
          <a:p>
            <a:pPr algn="just" rtl="1"/>
            <a:r>
              <a:rPr lang="fa-IR" dirty="0">
                <a:cs typeface="B Zar" panose="00000400000000000000" pitchFamily="2" charset="-78"/>
              </a:rPr>
              <a:t>در چنین مواردی، داده ها اغلب به صورت نمودار نمایش داده می شوند.</a:t>
            </a:r>
            <a:endParaRPr lang="en-US" dirty="0">
              <a:cs typeface="B Zar" panose="00000400000000000000" pitchFamily="2" charset="-78"/>
            </a:endParaRPr>
          </a:p>
          <a:p>
            <a:pPr algn="just" rtl="1"/>
            <a:r>
              <a:rPr lang="fa-IR" dirty="0">
                <a:cs typeface="B Zar" panose="00000400000000000000" pitchFamily="2" charset="-78"/>
              </a:rPr>
              <a:t>به طور خاص، اشیاء داده به گره‌های گراف نگاشت می‌شوند، در حالی که روابط بین اشیاء توسط پیوندهای بین اشیا و ویژگی‌های پیوند، مانند جهت و وزن، ثبت می‌شوند. </a:t>
            </a:r>
            <a:endParaRPr lang="en-US" dirty="0">
              <a:cs typeface="B Zar" panose="00000400000000000000" pitchFamily="2" charset="-78"/>
            </a:endParaRPr>
          </a:p>
          <a:p>
            <a:pPr algn="just" rtl="1"/>
            <a:r>
              <a:rPr lang="fa-IR" dirty="0">
                <a:cs typeface="B Zar" panose="00000400000000000000" pitchFamily="2" charset="-78"/>
              </a:rPr>
              <a:t>صفحات وب را در شبکه جهانی وب در نظر بگیرید که حاوی متن و پیوندهایی به صفحات دیگر هستند. </a:t>
            </a:r>
            <a:endParaRPr lang="en-US" dirty="0">
              <a:cs typeface="B Zar" panose="00000400000000000000" pitchFamily="2" charset="-78"/>
            </a:endParaRPr>
          </a:p>
          <a:p>
            <a:pPr algn="just" rtl="1"/>
            <a:r>
              <a:rPr lang="fa-IR" dirty="0">
                <a:cs typeface="B Zar" panose="00000400000000000000" pitchFamily="2" charset="-78"/>
              </a:rPr>
              <a:t>به منظور پردازش جستجو، موتورهای جستجوی وب صفحات وب را جمع آوری و پردازش می کنند تا محتوای آنها را استخراج کنند. با این حال، به خوبی شناخته شده است که پیوندها </a:t>
            </a:r>
            <a:r>
              <a:rPr lang="fa-IR" sz="2600" b="1" dirty="0">
                <a:solidFill>
                  <a:srgbClr val="FF0000"/>
                </a:solidFill>
                <a:cs typeface="B Zar" panose="00000400000000000000" pitchFamily="2" charset="-78"/>
              </a:rPr>
              <a:t>به و از هر </a:t>
            </a:r>
            <a:r>
              <a:rPr lang="fa-IR" dirty="0">
                <a:cs typeface="B Zar" panose="00000400000000000000" pitchFamily="2" charset="-78"/>
              </a:rPr>
              <a:t>صفحه اطلاعات زیادی در مورد ارتباط یک صفحه وب با یک جستجو را ارائه می دهند، و بنابراین، باید در نظر گرفته شوند (شکل زیر). </a:t>
            </a:r>
          </a:p>
          <a:p>
            <a:pPr algn="just" rtl="1"/>
            <a:r>
              <a:rPr lang="fa-IR" dirty="0">
                <a:cs typeface="B Zar" panose="00000400000000000000" pitchFamily="2" charset="-78"/>
              </a:rPr>
              <a:t>مثال دیگر از این داده های نموداری، شبکه های اجتماعی هستند که در آن اشیاء داده، افراد و روابط بین آنها، تعامل آنها از طریق رسانه های اجتماعی است.</a:t>
            </a:r>
            <a:endParaRPr lang="en-US" dirty="0">
              <a:cs typeface="B Zar" panose="00000400000000000000" pitchFamily="2" charset="-78"/>
            </a:endParaRPr>
          </a:p>
        </p:txBody>
      </p:sp>
    </p:spTree>
    <p:extLst>
      <p:ext uri="{BB962C8B-B14F-4D97-AF65-F5344CB8AC3E}">
        <p14:creationId xmlns:p14="http://schemas.microsoft.com/office/powerpoint/2010/main" val="3501152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F5B6B8-3ADA-B96F-38DF-680BEA0B5B6D}"/>
              </a:ext>
            </a:extLst>
          </p:cNvPr>
          <p:cNvPicPr>
            <a:picLocks noChangeAspect="1"/>
          </p:cNvPicPr>
          <p:nvPr/>
        </p:nvPicPr>
        <p:blipFill>
          <a:blip r:embed="rId2"/>
          <a:stretch>
            <a:fillRect/>
          </a:stretch>
        </p:blipFill>
        <p:spPr>
          <a:xfrm>
            <a:off x="838200" y="10561"/>
            <a:ext cx="10412895" cy="6847439"/>
          </a:xfrm>
          <a:prstGeom prst="rect">
            <a:avLst/>
          </a:prstGeom>
        </p:spPr>
      </p:pic>
    </p:spTree>
    <p:extLst>
      <p:ext uri="{BB962C8B-B14F-4D97-AF65-F5344CB8AC3E}">
        <p14:creationId xmlns:p14="http://schemas.microsoft.com/office/powerpoint/2010/main" val="2129722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AB9C-7E7A-16E8-FB6B-10AD046DD476}"/>
              </a:ext>
            </a:extLst>
          </p:cNvPr>
          <p:cNvSpPr>
            <a:spLocks noGrp="1"/>
          </p:cNvSpPr>
          <p:nvPr>
            <p:ph type="title"/>
          </p:nvPr>
        </p:nvSpPr>
        <p:spPr>
          <a:xfrm>
            <a:off x="838200" y="365126"/>
            <a:ext cx="10515600" cy="787814"/>
          </a:xfrm>
        </p:spPr>
        <p:txBody>
          <a:bodyPr/>
          <a:lstStyle/>
          <a:p>
            <a:pPr algn="ctr" rtl="1"/>
            <a:r>
              <a:rPr lang="fa-IR" dirty="0">
                <a:cs typeface="B Zar" panose="00000400000000000000" pitchFamily="2" charset="-78"/>
              </a:rPr>
              <a:t>داده ها با اشیایی که نمودار هستند</a:t>
            </a:r>
            <a:endParaRPr lang="en-US" dirty="0"/>
          </a:p>
        </p:txBody>
      </p:sp>
      <p:sp>
        <p:nvSpPr>
          <p:cNvPr id="3" name="Content Placeholder 2">
            <a:extLst>
              <a:ext uri="{FF2B5EF4-FFF2-40B4-BE49-F238E27FC236}">
                <a16:creationId xmlns:a16="http://schemas.microsoft.com/office/drawing/2014/main" id="{02053977-7839-B834-C652-8DA376716A0D}"/>
              </a:ext>
            </a:extLst>
          </p:cNvPr>
          <p:cNvSpPr>
            <a:spLocks noGrp="1"/>
          </p:cNvSpPr>
          <p:nvPr>
            <p:ph idx="1"/>
          </p:nvPr>
        </p:nvSpPr>
        <p:spPr>
          <a:xfrm>
            <a:off x="838200" y="1285461"/>
            <a:ext cx="10515600" cy="4891502"/>
          </a:xfrm>
        </p:spPr>
        <p:txBody>
          <a:bodyPr/>
          <a:lstStyle/>
          <a:p>
            <a:pPr algn="just" rtl="1"/>
            <a:r>
              <a:rPr lang="fa-IR" dirty="0">
                <a:cs typeface="B Zar" panose="00000400000000000000" pitchFamily="2" charset="-78"/>
              </a:rPr>
              <a:t>اگر اشیاء ساختاری داشته باشند، یعنی اشیاء حاوی اشیاء فرعی هستند که دارای روابط هستند، آنگاه چنین اشیایی اغلب به صورت نمودار نمایش داده می شوند.</a:t>
            </a:r>
          </a:p>
          <a:p>
            <a:pPr algn="just" rtl="1"/>
            <a:r>
              <a:rPr lang="fa-IR" dirty="0">
                <a:cs typeface="B Zar" panose="00000400000000000000" pitchFamily="2" charset="-78"/>
              </a:rPr>
              <a:t> به عنوان مثال، ساختار ترکیبات شیمیایی را می توان با یک نمودار نشان داد، که در آن گره ها اتم هستند و پیوندهای بین گره ها پیوندهای شیمیایی هستند. </a:t>
            </a:r>
          </a:p>
          <a:p>
            <a:pPr algn="just" rtl="1"/>
            <a:r>
              <a:rPr lang="fa-IR" dirty="0">
                <a:cs typeface="B Zar" panose="00000400000000000000" pitchFamily="2" charset="-78"/>
              </a:rPr>
              <a:t>شکل زیر ترکیب شیمیایی بنزن را نشان می دهد که حاوی اتم های کربن (سیاه) و هیدروژن (خاکستری) است. </a:t>
            </a:r>
          </a:p>
          <a:p>
            <a:pPr algn="just" rtl="1"/>
            <a:r>
              <a:rPr lang="fa-IR" dirty="0">
                <a:cs typeface="B Zar" panose="00000400000000000000" pitchFamily="2" charset="-78"/>
              </a:rPr>
              <a:t>نمایش گراف این امکان را فراهم می‌کند که مشخص شود کدام زیرساخت‌ها اغلب در مجموعه‌ای از ترکیبات رخ می‌دهند و تعیین اینکه آیا وجود هر یک از این زیرساخت‌ها با وجود یا عدم وجود خواص شیمیایی خاص، مانند نقطه ذوب یا گرمای تشکیل مرتبط است یا خیر. </a:t>
            </a:r>
          </a:p>
          <a:p>
            <a:pPr algn="just" rtl="1"/>
            <a:r>
              <a:rPr lang="fa-IR" dirty="0">
                <a:cs typeface="B Zar" panose="00000400000000000000" pitchFamily="2" charset="-78"/>
              </a:rPr>
              <a:t>نمودار کاوی مکرر، که شاخه ای از داده کاوی است که چنین داده هایی را تحلیل می کند.</a:t>
            </a:r>
            <a:endParaRPr lang="en-US" dirty="0">
              <a:cs typeface="B Zar" panose="00000400000000000000" pitchFamily="2" charset="-78"/>
            </a:endParaRPr>
          </a:p>
        </p:txBody>
      </p:sp>
    </p:spTree>
    <p:extLst>
      <p:ext uri="{BB962C8B-B14F-4D97-AF65-F5344CB8AC3E}">
        <p14:creationId xmlns:p14="http://schemas.microsoft.com/office/powerpoint/2010/main" val="4055141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CE4-F842-3D44-02EC-5941B9FE54FF}"/>
              </a:ext>
            </a:extLst>
          </p:cNvPr>
          <p:cNvSpPr>
            <a:spLocks noGrp="1"/>
          </p:cNvSpPr>
          <p:nvPr>
            <p:ph type="title"/>
          </p:nvPr>
        </p:nvSpPr>
        <p:spPr/>
        <p:txBody>
          <a:bodyPr/>
          <a:lstStyle/>
          <a:p>
            <a:pPr algn="ctr" rtl="1"/>
            <a:r>
              <a:rPr lang="fa-IR" dirty="0">
                <a:cs typeface="B Zar" panose="00000400000000000000" pitchFamily="2" charset="-78"/>
              </a:rPr>
              <a:t>ترکیب شیمیایی بنزن</a:t>
            </a:r>
            <a:endParaRPr lang="en-US" dirty="0"/>
          </a:p>
        </p:txBody>
      </p:sp>
      <p:pic>
        <p:nvPicPr>
          <p:cNvPr id="5" name="Picture 4">
            <a:extLst>
              <a:ext uri="{FF2B5EF4-FFF2-40B4-BE49-F238E27FC236}">
                <a16:creationId xmlns:a16="http://schemas.microsoft.com/office/drawing/2014/main" id="{CA2D37D9-CCC7-B645-DB68-CCC4EB598A35}"/>
              </a:ext>
            </a:extLst>
          </p:cNvPr>
          <p:cNvPicPr>
            <a:picLocks noChangeAspect="1"/>
          </p:cNvPicPr>
          <p:nvPr/>
        </p:nvPicPr>
        <p:blipFill>
          <a:blip r:embed="rId2"/>
          <a:stretch>
            <a:fillRect/>
          </a:stretch>
        </p:blipFill>
        <p:spPr>
          <a:xfrm>
            <a:off x="2888974" y="1502258"/>
            <a:ext cx="5851871" cy="5522188"/>
          </a:xfrm>
          <a:prstGeom prst="rect">
            <a:avLst/>
          </a:prstGeom>
        </p:spPr>
      </p:pic>
    </p:spTree>
    <p:extLst>
      <p:ext uri="{BB962C8B-B14F-4D97-AF65-F5344CB8AC3E}">
        <p14:creationId xmlns:p14="http://schemas.microsoft.com/office/powerpoint/2010/main" val="630887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0736-2C6B-A1B4-9CDC-E2E7A31B1BAA}"/>
              </a:ext>
            </a:extLst>
          </p:cNvPr>
          <p:cNvSpPr>
            <a:spLocks noGrp="1"/>
          </p:cNvSpPr>
          <p:nvPr>
            <p:ph type="title"/>
          </p:nvPr>
        </p:nvSpPr>
        <p:spPr>
          <a:xfrm>
            <a:off x="838200" y="365126"/>
            <a:ext cx="10515600" cy="655292"/>
          </a:xfrm>
        </p:spPr>
        <p:txBody>
          <a:bodyPr>
            <a:normAutofit fontScale="90000"/>
          </a:bodyPr>
          <a:lstStyle/>
          <a:p>
            <a:pPr algn="ctr" rtl="1"/>
            <a:r>
              <a:rPr lang="fa-IR" dirty="0">
                <a:cs typeface="B Zar" panose="00000400000000000000" pitchFamily="2" charset="-78"/>
              </a:rPr>
              <a:t>داده های مرتب شده</a:t>
            </a:r>
            <a:endParaRPr lang="en-US" dirty="0"/>
          </a:p>
        </p:txBody>
      </p:sp>
      <p:sp>
        <p:nvSpPr>
          <p:cNvPr id="3" name="Content Placeholder 2">
            <a:extLst>
              <a:ext uri="{FF2B5EF4-FFF2-40B4-BE49-F238E27FC236}">
                <a16:creationId xmlns:a16="http://schemas.microsoft.com/office/drawing/2014/main" id="{87F537D0-C894-5C24-20E0-43CA5FEC6D8D}"/>
              </a:ext>
            </a:extLst>
          </p:cNvPr>
          <p:cNvSpPr>
            <a:spLocks noGrp="1"/>
          </p:cNvSpPr>
          <p:nvPr>
            <p:ph idx="1"/>
          </p:nvPr>
        </p:nvSpPr>
        <p:spPr>
          <a:xfrm>
            <a:off x="838200" y="1020418"/>
            <a:ext cx="10515600" cy="5156545"/>
          </a:xfrm>
        </p:spPr>
        <p:txBody>
          <a:bodyPr>
            <a:normAutofit/>
          </a:bodyPr>
          <a:lstStyle/>
          <a:p>
            <a:pPr algn="just" rtl="1"/>
            <a:r>
              <a:rPr lang="fa-IR" dirty="0">
                <a:cs typeface="B Zar" panose="00000400000000000000" pitchFamily="2" charset="-78"/>
              </a:rPr>
              <a:t>برای برخی از انواع داده ها، ویژگی ها دارای روابطی هستند که شامل نظم در زمان یا مکان است.</a:t>
            </a:r>
          </a:p>
          <a:p>
            <a:pPr algn="just" rtl="1"/>
            <a:r>
              <a:rPr lang="fa-IR" dirty="0">
                <a:cs typeface="B Zar" panose="00000400000000000000" pitchFamily="2" charset="-78"/>
              </a:rPr>
              <a:t> انواع مختلف داده های مرتب شده عبارتند از:</a:t>
            </a:r>
            <a:endParaRPr lang="en-US" dirty="0">
              <a:cs typeface="B Zar" panose="00000400000000000000" pitchFamily="2" charset="-78"/>
            </a:endParaRPr>
          </a:p>
          <a:p>
            <a:pPr algn="just" rtl="1"/>
            <a:endParaRPr lang="fa-IR" dirty="0">
              <a:cs typeface="B Zar" panose="00000400000000000000" pitchFamily="2" charset="-78"/>
            </a:endParaRPr>
          </a:p>
          <a:p>
            <a:pPr algn="just" rtl="1"/>
            <a:r>
              <a:rPr lang="fa-IR" b="1" dirty="0">
                <a:cs typeface="B Zar" panose="00000400000000000000" pitchFamily="2" charset="-78"/>
              </a:rPr>
              <a:t>داده‌های تراکنش متوالی</a:t>
            </a:r>
            <a:r>
              <a:rPr lang="fa-IR" dirty="0">
                <a:cs typeface="B Zar" panose="00000400000000000000" pitchFamily="2" charset="-78"/>
              </a:rPr>
              <a:t>: داده‌های تراکنش متوالی را می‌توان به عنوان بسط داده‌های تراکنش در نظر گرفت، که در آن هر تراکنش دارای زمانی مرتبط با آن است. شکل 2.4 (</a:t>
            </a:r>
            <a:r>
              <a:rPr lang="en-US" dirty="0">
                <a:cs typeface="B Zar" panose="00000400000000000000" pitchFamily="2" charset="-78"/>
              </a:rPr>
              <a:t>a</a:t>
            </a:r>
            <a:r>
              <a:rPr lang="fa-IR" dirty="0">
                <a:cs typeface="B Zar" panose="00000400000000000000" pitchFamily="2" charset="-78"/>
              </a:rPr>
              <a:t>)</a:t>
            </a:r>
            <a:endParaRPr lang="en-US" dirty="0">
              <a:cs typeface="B Zar" panose="00000400000000000000" pitchFamily="2" charset="-78"/>
            </a:endParaRPr>
          </a:p>
          <a:p>
            <a:pPr algn="just" rtl="1"/>
            <a:endParaRPr lang="fa-IR" dirty="0">
              <a:cs typeface="B Zar" panose="00000400000000000000" pitchFamily="2" charset="-78"/>
            </a:endParaRPr>
          </a:p>
          <a:p>
            <a:pPr algn="just" rtl="1"/>
            <a:r>
              <a:rPr lang="fa-IR" b="1" dirty="0">
                <a:cs typeface="B Zar" panose="00000400000000000000" pitchFamily="2" charset="-78"/>
              </a:rPr>
              <a:t>سری زمانی</a:t>
            </a:r>
            <a:r>
              <a:rPr lang="fa-IR" dirty="0">
                <a:cs typeface="B Zar" panose="00000400000000000000" pitchFamily="2" charset="-78"/>
              </a:rPr>
              <a:t>: داده‌های سری زمانی نوع خاصی از داده‌های مرتب شده است که در آن هر رکورد یک سری زمانی است، یعنی یک سری اندازه‌گیری در طول زمان. شکل 2.4 (</a:t>
            </a:r>
            <a:r>
              <a:rPr lang="en-US" dirty="0">
                <a:cs typeface="B Zar" panose="00000400000000000000" pitchFamily="2" charset="-78"/>
              </a:rPr>
              <a:t>c</a:t>
            </a:r>
            <a:r>
              <a:rPr lang="fa-IR" dirty="0">
                <a:cs typeface="B Zar" panose="00000400000000000000" pitchFamily="2" charset="-78"/>
              </a:rPr>
              <a:t>)</a:t>
            </a:r>
          </a:p>
        </p:txBody>
      </p:sp>
    </p:spTree>
    <p:extLst>
      <p:ext uri="{BB962C8B-B14F-4D97-AF65-F5344CB8AC3E}">
        <p14:creationId xmlns:p14="http://schemas.microsoft.com/office/powerpoint/2010/main" val="1056774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6677-8A58-1BF1-B6EE-CAFD654D397C}"/>
              </a:ext>
            </a:extLst>
          </p:cNvPr>
          <p:cNvSpPr>
            <a:spLocks noGrp="1"/>
          </p:cNvSpPr>
          <p:nvPr>
            <p:ph type="title"/>
          </p:nvPr>
        </p:nvSpPr>
        <p:spPr/>
        <p:txBody>
          <a:bodyPr/>
          <a:lstStyle/>
          <a:p>
            <a:pPr algn="ctr" rtl="1"/>
            <a:r>
              <a:rPr lang="fa-IR" dirty="0">
                <a:cs typeface="B Zar" panose="00000400000000000000" pitchFamily="2" charset="-78"/>
              </a:rPr>
              <a:t>ادامه چالشها</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2A128FCE-A1FF-3AF3-CF8F-B0236EA26CA9}"/>
              </a:ext>
            </a:extLst>
          </p:cNvPr>
          <p:cNvSpPr>
            <a:spLocks noGrp="1"/>
          </p:cNvSpPr>
          <p:nvPr>
            <p:ph idx="1"/>
          </p:nvPr>
        </p:nvSpPr>
        <p:spPr>
          <a:xfrm>
            <a:off x="838200" y="1403499"/>
            <a:ext cx="10515600" cy="3923414"/>
          </a:xfrm>
        </p:spPr>
        <p:txBody>
          <a:bodyPr>
            <a:normAutofit fontScale="92500" lnSpcReduction="10000"/>
          </a:bodyPr>
          <a:lstStyle/>
          <a:p>
            <a:pPr algn="just" rtl="1"/>
            <a:r>
              <a:rPr lang="fa-IR" b="1" dirty="0">
                <a:cs typeface="B Zar" panose="00000400000000000000" pitchFamily="2" charset="-78"/>
              </a:rPr>
              <a:t>ابعاد بسیار بالای داده ها: </a:t>
            </a:r>
            <a:r>
              <a:rPr lang="fa-IR" dirty="0">
                <a:cs typeface="B Zar" panose="00000400000000000000" pitchFamily="2" charset="-78"/>
              </a:rPr>
              <a:t>در حال حاضر با مجموعه داده ها مواجه هستیم که صدها یا هزاران ویژگی ( بُعد) دارند. </a:t>
            </a:r>
          </a:p>
          <a:p>
            <a:pPr algn="just" rtl="1"/>
            <a:r>
              <a:rPr lang="fa-IR" dirty="0">
                <a:cs typeface="B Zar" panose="00000400000000000000" pitchFamily="2" charset="-78"/>
              </a:rPr>
              <a:t>به عنوان مثال، مجموعه داده ای را در نظر بگیرید که شامل اندازه گیری دما در مکان های مختلف است. اگر اندازه گیری دما به طور مکرر برای مدت طولانی انجام شود، تعداد ابعاد (ویژگی ها) متناسب با تعداد اندازه گیری های انجام شده، افزایش می یابد.</a:t>
            </a:r>
          </a:p>
          <a:p>
            <a:pPr algn="just" rtl="1"/>
            <a:r>
              <a:rPr lang="fa-IR" dirty="0">
                <a:cs typeface="B Zar" panose="00000400000000000000" pitchFamily="2" charset="-78"/>
              </a:rPr>
              <a:t>تکنیک‌های سنتی تحلیل داده‌ها که برای داده‌های با ابعاد پایین ایجاد شده‌اند، اغلب برای چنین داده‌هایی با ابعاد بالا به خوبی کار نمی‌کنند. همچنین، برای برخی از الگوریتم های تحلیل داده ها، با افزایش ابعاد (تعداد ویژگی ها) پیچیدگی محاسباتی به سرعت افزایش می یابد.</a:t>
            </a:r>
          </a:p>
          <a:p>
            <a:pPr algn="just" rtl="1"/>
            <a:endParaRPr lang="fa-IR" dirty="0">
              <a:cs typeface="B Zar" panose="00000400000000000000" pitchFamily="2" charset="-78"/>
            </a:endParaRPr>
          </a:p>
          <a:p>
            <a:pPr algn="just" rtl="1"/>
            <a:r>
              <a:rPr lang="fa-IR" dirty="0">
                <a:highlight>
                  <a:srgbClr val="FFFF00"/>
                </a:highlight>
                <a:cs typeface="B Zar" panose="00000400000000000000" pitchFamily="2" charset="-78"/>
              </a:rPr>
              <a:t>روش برخورد علم داده یا داده کاوی:؟؟؟</a:t>
            </a:r>
          </a:p>
        </p:txBody>
      </p:sp>
    </p:spTree>
    <p:extLst>
      <p:ext uri="{BB962C8B-B14F-4D97-AF65-F5344CB8AC3E}">
        <p14:creationId xmlns:p14="http://schemas.microsoft.com/office/powerpoint/2010/main" val="1494996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69049-B6FC-57D2-0E52-A70C4DA0FAA3}"/>
              </a:ext>
            </a:extLst>
          </p:cNvPr>
          <p:cNvSpPr>
            <a:spLocks noGrp="1"/>
          </p:cNvSpPr>
          <p:nvPr>
            <p:ph type="title"/>
          </p:nvPr>
        </p:nvSpPr>
        <p:spPr>
          <a:xfrm>
            <a:off x="838200" y="365126"/>
            <a:ext cx="10515600" cy="469762"/>
          </a:xfrm>
        </p:spPr>
        <p:txBody>
          <a:bodyPr>
            <a:normAutofit fontScale="90000"/>
          </a:bodyPr>
          <a:lstStyle/>
          <a:p>
            <a:pPr algn="ctr" rtl="1"/>
            <a:r>
              <a:rPr lang="fa-IR" dirty="0">
                <a:cs typeface="B Zar" panose="00000400000000000000" pitchFamily="2" charset="-78"/>
              </a:rPr>
              <a:t>داده های مرتب شده</a:t>
            </a:r>
            <a:endParaRPr lang="en-US" dirty="0"/>
          </a:p>
        </p:txBody>
      </p:sp>
      <p:sp>
        <p:nvSpPr>
          <p:cNvPr id="3" name="Content Placeholder 2">
            <a:extLst>
              <a:ext uri="{FF2B5EF4-FFF2-40B4-BE49-F238E27FC236}">
                <a16:creationId xmlns:a16="http://schemas.microsoft.com/office/drawing/2014/main" id="{92F2F9BA-9112-19BE-D1C5-2D0BB539F792}"/>
              </a:ext>
            </a:extLst>
          </p:cNvPr>
          <p:cNvSpPr>
            <a:spLocks noGrp="1"/>
          </p:cNvSpPr>
          <p:nvPr>
            <p:ph idx="1"/>
          </p:nvPr>
        </p:nvSpPr>
        <p:spPr>
          <a:xfrm>
            <a:off x="838200" y="834888"/>
            <a:ext cx="10515600" cy="5342075"/>
          </a:xfrm>
        </p:spPr>
        <p:txBody>
          <a:bodyPr>
            <a:normAutofit/>
          </a:bodyPr>
          <a:lstStyle/>
          <a:p>
            <a:pPr algn="just" rtl="1"/>
            <a:r>
              <a:rPr lang="fa-IR" b="1" dirty="0">
                <a:cs typeface="B Zar" panose="00000400000000000000" pitchFamily="2" charset="-78"/>
              </a:rPr>
              <a:t>داده‌های توالی</a:t>
            </a:r>
            <a:r>
              <a:rPr lang="fa-IR" dirty="0">
                <a:cs typeface="B Zar" panose="00000400000000000000" pitchFamily="2" charset="-78"/>
              </a:rPr>
              <a:t>: داده‌های توالی شامل مجموعه داده‌ای است که دنباله‌ای از موجودیت‌های منفرد هستند، مانند دنباله‌ای از کلمات یا حروف. این کاملا شبیه به داده های متوالی است، با این تفاوت که هیچ برچسب زمانی وجود ندارد. در عوض، موقعیت ها در یک دنباله مرتب وجود دارد. به عنوان مثال، اطلاعات ژنتیکی گیاهان و جانوران را می توان در قالب توالی هایی از نوکلئوتیدها که به عنوان ژن شناخته می شوند، نشان داد. شکل 2.4 (</a:t>
            </a:r>
            <a:r>
              <a:rPr lang="en-US" dirty="0">
                <a:cs typeface="B Zar" panose="00000400000000000000" pitchFamily="2" charset="-78"/>
              </a:rPr>
              <a:t>b</a:t>
            </a:r>
            <a:r>
              <a:rPr lang="fa-IR" dirty="0">
                <a:cs typeface="B Zar" panose="00000400000000000000" pitchFamily="2" charset="-78"/>
              </a:rPr>
              <a:t>).</a:t>
            </a:r>
            <a:endParaRPr lang="en-US" dirty="0">
              <a:cs typeface="B Zar" panose="00000400000000000000" pitchFamily="2" charset="-78"/>
            </a:endParaRPr>
          </a:p>
          <a:p>
            <a:pPr algn="just" rtl="1"/>
            <a:r>
              <a:rPr lang="fa-IR" b="1" dirty="0">
                <a:cs typeface="B Zar" panose="00000400000000000000" pitchFamily="2" charset="-78"/>
              </a:rPr>
              <a:t>داده های مکانی و مکانی- زمانی</a:t>
            </a:r>
            <a:r>
              <a:rPr lang="fa-IR" dirty="0">
                <a:cs typeface="B Zar" panose="00000400000000000000" pitchFamily="2" charset="-78"/>
              </a:rPr>
              <a:t>: برخی از اشیاء علاوه بر انواع دیگر ویژگی ها دارای ویژگی های مکانی مانند موقعیت ها هستند. نمونه ای از داده های مکانی، داده های آب و هوا (بارش، دما، فشار) است که برای مکان های جغرافیایی مختلف جمع آوری می شود. </a:t>
            </a:r>
            <a:endParaRPr lang="en-US" dirty="0">
              <a:cs typeface="B Zar" panose="00000400000000000000" pitchFamily="2" charset="-78"/>
            </a:endParaRPr>
          </a:p>
          <a:p>
            <a:pPr algn="just" rtl="1"/>
            <a:r>
              <a:rPr lang="fa-IR" dirty="0">
                <a:cs typeface="B Zar" panose="00000400000000000000" pitchFamily="2" charset="-78"/>
              </a:rPr>
              <a:t>اغلب چنین اندازه‌گیری‌هایی در طول زمان جمع‌آوری می‌شوند و بنابراین، داده‌ها از سری‌های زمانی در مکان‌های مختلف تشکیل می‌شوند. در آن صورت به داده ها به عنوان داده های مکانی-زمانی اشاره می کنیم. اگرچه تحلیل می تواند به طور جداگانه برای هر زمان یا مکان خاص انجام شود، تحلیل کامل تر داده های مکانی-زمانی نیاز به در نظر گرفتن هر دو جنبه مکانی و زمانی داده ها دارد.</a:t>
            </a:r>
            <a:r>
              <a:rPr lang="en-US" dirty="0">
                <a:cs typeface="B Zar" panose="00000400000000000000" pitchFamily="2" charset="-78"/>
              </a:rPr>
              <a:t> </a:t>
            </a:r>
            <a:r>
              <a:rPr lang="fa-IR" dirty="0">
                <a:cs typeface="B Zar" panose="00000400000000000000" pitchFamily="2" charset="-78"/>
              </a:rPr>
              <a:t>شکل 2.4 (</a:t>
            </a:r>
            <a:r>
              <a:rPr lang="en-US" dirty="0">
                <a:cs typeface="B Zar" panose="00000400000000000000" pitchFamily="2" charset="-78"/>
              </a:rPr>
              <a:t>d</a:t>
            </a:r>
            <a:r>
              <a:rPr lang="fa-IR" dirty="0">
                <a:cs typeface="B Zar" panose="00000400000000000000" pitchFamily="2" charset="-78"/>
              </a:rPr>
              <a:t>).</a:t>
            </a:r>
            <a:endParaRPr lang="en-US" dirty="0">
              <a:cs typeface="B Zar" panose="00000400000000000000" pitchFamily="2" charset="-78"/>
            </a:endParaRPr>
          </a:p>
          <a:p>
            <a:pPr algn="just" rtl="1"/>
            <a:endParaRPr lang="en-US" dirty="0">
              <a:cs typeface="B Zar" panose="00000400000000000000" pitchFamily="2" charset="-78"/>
            </a:endParaRPr>
          </a:p>
          <a:p>
            <a:pPr algn="just" rtl="1"/>
            <a:endParaRPr lang="en-US" dirty="0"/>
          </a:p>
        </p:txBody>
      </p:sp>
    </p:spTree>
    <p:extLst>
      <p:ext uri="{BB962C8B-B14F-4D97-AF65-F5344CB8AC3E}">
        <p14:creationId xmlns:p14="http://schemas.microsoft.com/office/powerpoint/2010/main" val="1771083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50D4BE-C960-9C46-9970-589ED8464D7F}"/>
              </a:ext>
            </a:extLst>
          </p:cNvPr>
          <p:cNvPicPr>
            <a:picLocks noChangeAspect="1"/>
          </p:cNvPicPr>
          <p:nvPr/>
        </p:nvPicPr>
        <p:blipFill>
          <a:blip r:embed="rId2"/>
          <a:stretch>
            <a:fillRect/>
          </a:stretch>
        </p:blipFill>
        <p:spPr>
          <a:xfrm>
            <a:off x="238540" y="0"/>
            <a:ext cx="11569148" cy="6716193"/>
          </a:xfrm>
          <a:prstGeom prst="rect">
            <a:avLst/>
          </a:prstGeom>
        </p:spPr>
      </p:pic>
    </p:spTree>
    <p:extLst>
      <p:ext uri="{BB962C8B-B14F-4D97-AF65-F5344CB8AC3E}">
        <p14:creationId xmlns:p14="http://schemas.microsoft.com/office/powerpoint/2010/main" val="2910167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40FA-C9E8-A352-3D67-0ED717C654CD}"/>
              </a:ext>
            </a:extLst>
          </p:cNvPr>
          <p:cNvSpPr>
            <a:spLocks noGrp="1"/>
          </p:cNvSpPr>
          <p:nvPr>
            <p:ph type="title"/>
          </p:nvPr>
        </p:nvSpPr>
        <p:spPr/>
        <p:txBody>
          <a:bodyPr/>
          <a:lstStyle/>
          <a:p>
            <a:pPr algn="ctr" rtl="1"/>
            <a:r>
              <a:rPr lang="fa-IR" dirty="0">
                <a:cs typeface="B Zar" panose="00000400000000000000" pitchFamily="2" charset="-78"/>
              </a:rPr>
              <a:t>کیفیت داده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0C5822BA-0716-772A-9FE1-12631ABFAADD}"/>
              </a:ext>
            </a:extLst>
          </p:cNvPr>
          <p:cNvSpPr>
            <a:spLocks noGrp="1"/>
          </p:cNvSpPr>
          <p:nvPr>
            <p:ph idx="1"/>
          </p:nvPr>
        </p:nvSpPr>
        <p:spPr/>
        <p:txBody>
          <a:bodyPr/>
          <a:lstStyle/>
          <a:p>
            <a:pPr algn="just" rtl="1"/>
            <a:r>
              <a:rPr lang="fa-IR" dirty="0">
                <a:cs typeface="B Zar" panose="00000400000000000000" pitchFamily="2" charset="-78"/>
              </a:rPr>
              <a:t>الگوریتم‌های داده‌کاوی اغلب برروی داده‌هایی که برای هدف دیگری یا برای کاربردهای آینده، اما نامشخص جمع‌آوری شده‌اند، اعمال می‌شوند. </a:t>
            </a:r>
          </a:p>
          <a:p>
            <a:pPr algn="just" rtl="1"/>
            <a:r>
              <a:rPr lang="fa-IR" dirty="0">
                <a:cs typeface="B Zar" panose="00000400000000000000" pitchFamily="2" charset="-78"/>
              </a:rPr>
              <a:t>به همین دلیل، داده‌کاوی معمولاً نمی‌تواند از مزایای قابل توجه «پرداختن به کیفیت جمع آوری از منبع» استفاده کند. </a:t>
            </a:r>
          </a:p>
          <a:p>
            <a:pPr algn="just" rtl="1"/>
            <a:r>
              <a:rPr lang="fa-IR" dirty="0">
                <a:cs typeface="B Zar" panose="00000400000000000000" pitchFamily="2" charset="-78"/>
              </a:rPr>
              <a:t>در مقابل، در بسیاری از روشهای آماری، کاربر به طراحی آزمایش‌ها یا بررسی‌هایی می‌پردازند که به سطح از پیش تعیین‌شده‌ای از کیفیت داده‌ها دست می‌یابند. </a:t>
            </a:r>
          </a:p>
          <a:p>
            <a:pPr algn="just" rtl="1"/>
            <a:r>
              <a:rPr lang="fa-IR" dirty="0">
                <a:cs typeface="B Zar" panose="00000400000000000000" pitchFamily="2" charset="-78"/>
              </a:rPr>
              <a:t>داده کاوی بر (1) تشخیص و تصحیح مشکلات کیفیت داده ها و (2) استفاده از الگوریتم هایی که می توانند کیفیت داده های ضعیف را تحمل کنند، متمرکز است. </a:t>
            </a:r>
          </a:p>
          <a:p>
            <a:pPr algn="just" rtl="1"/>
            <a:r>
              <a:rPr lang="fa-IR" dirty="0">
                <a:cs typeface="B Zar" panose="00000400000000000000" pitchFamily="2" charset="-78"/>
              </a:rPr>
              <a:t>اولین مرحله، تشخیص و تصحیح، اغلب پاکسازی داده نامیده می شود.</a:t>
            </a:r>
            <a:endParaRPr lang="en-US" dirty="0">
              <a:cs typeface="B Zar" panose="00000400000000000000" pitchFamily="2" charset="-78"/>
            </a:endParaRPr>
          </a:p>
        </p:txBody>
      </p:sp>
    </p:spTree>
    <p:extLst>
      <p:ext uri="{BB962C8B-B14F-4D97-AF65-F5344CB8AC3E}">
        <p14:creationId xmlns:p14="http://schemas.microsoft.com/office/powerpoint/2010/main" val="2146875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15858-9205-A4FE-6750-10EFD41A7151}"/>
              </a:ext>
            </a:extLst>
          </p:cNvPr>
          <p:cNvSpPr>
            <a:spLocks noGrp="1"/>
          </p:cNvSpPr>
          <p:nvPr>
            <p:ph idx="1"/>
          </p:nvPr>
        </p:nvSpPr>
        <p:spPr>
          <a:xfrm>
            <a:off x="838200" y="477078"/>
            <a:ext cx="10515600" cy="5699885"/>
          </a:xfrm>
        </p:spPr>
        <p:txBody>
          <a:bodyPr>
            <a:normAutofit/>
          </a:bodyPr>
          <a:lstStyle/>
          <a:p>
            <a:pPr algn="just" rtl="1"/>
            <a:r>
              <a:rPr lang="fa-IR" dirty="0">
                <a:cs typeface="B Zar" panose="00000400000000000000" pitchFamily="2" charset="-78"/>
              </a:rPr>
              <a:t>اصطلاح </a:t>
            </a:r>
            <a:r>
              <a:rPr lang="fa-IR" sz="2600" b="1" dirty="0">
                <a:cs typeface="B Zar" panose="00000400000000000000" pitchFamily="2" charset="-78"/>
              </a:rPr>
              <a:t>خطای اندازه گیری </a:t>
            </a:r>
            <a:r>
              <a:rPr lang="fa-IR" dirty="0">
                <a:cs typeface="B Zar" panose="00000400000000000000" pitchFamily="2" charset="-78"/>
              </a:rPr>
              <a:t>به هر مشکلی اطلاق می شود که در نتیجه فرآیند اندازه گیری ایجاد شود.</a:t>
            </a:r>
          </a:p>
          <a:p>
            <a:pPr algn="just" rtl="1"/>
            <a:r>
              <a:rPr lang="fa-IR" dirty="0">
                <a:cs typeface="B Zar" panose="00000400000000000000" pitchFamily="2" charset="-78"/>
              </a:rPr>
              <a:t>یک مشکل رایج این است که مقدار ثبت شده تا حدی با مقدار واقعی متفاوت باشد.</a:t>
            </a:r>
          </a:p>
          <a:p>
            <a:pPr algn="just" rtl="1"/>
            <a:r>
              <a:rPr lang="fa-IR" dirty="0">
                <a:cs typeface="B Zar" panose="00000400000000000000" pitchFamily="2" charset="-78"/>
              </a:rPr>
              <a:t> برای صفات پیوسته، تفاوت عددی مقدار اندازه گیری شده و واقعی، را خطا می نامند. </a:t>
            </a:r>
          </a:p>
          <a:p>
            <a:pPr algn="just" rtl="1"/>
            <a:r>
              <a:rPr lang="fa-IR" dirty="0">
                <a:cs typeface="B Zar" panose="00000400000000000000" pitchFamily="2" charset="-78"/>
              </a:rPr>
              <a:t>اصطلاح </a:t>
            </a:r>
            <a:r>
              <a:rPr lang="fa-IR" sz="2600" b="1" dirty="0">
                <a:cs typeface="B Zar" panose="00000400000000000000" pitchFamily="2" charset="-78"/>
              </a:rPr>
              <a:t>خطای جمع آوری </a:t>
            </a:r>
            <a:r>
              <a:rPr lang="fa-IR" dirty="0">
                <a:cs typeface="B Zar" panose="00000400000000000000" pitchFamily="2" charset="-78"/>
              </a:rPr>
              <a:t>داده ها به خطاهایی مانند حذف داده یا مقادیر ویژگی یا گنجاندن نامناسب یک داده اشاره دارد. </a:t>
            </a:r>
          </a:p>
          <a:p>
            <a:pPr algn="just" rtl="1"/>
            <a:r>
              <a:rPr lang="fa-IR" dirty="0">
                <a:cs typeface="B Zar" panose="00000400000000000000" pitchFamily="2" charset="-78"/>
              </a:rPr>
              <a:t>به عنوان مثال، مطالعه حیوانات یک گونه خاص ممکن است شامل حیواناتی از گونه های مرتبط باشد که از نظر ظاهری مشابه گونه های مورد علاقه هستند. </a:t>
            </a:r>
          </a:p>
          <a:p>
            <a:pPr algn="just" rtl="1"/>
            <a:r>
              <a:rPr lang="fa-IR" dirty="0">
                <a:cs typeface="B Zar" panose="00000400000000000000" pitchFamily="2" charset="-78"/>
              </a:rPr>
              <a:t>هم خطاهای اندازه گیری و هم خطاهای جمع آوری داده ها می توانند سیستماتیک یا تصادفی باشند.</a:t>
            </a:r>
            <a:endParaRPr lang="en-US" dirty="0">
              <a:cs typeface="B Zar" panose="00000400000000000000" pitchFamily="2" charset="-78"/>
            </a:endParaRPr>
          </a:p>
        </p:txBody>
      </p:sp>
    </p:spTree>
    <p:extLst>
      <p:ext uri="{BB962C8B-B14F-4D97-AF65-F5344CB8AC3E}">
        <p14:creationId xmlns:p14="http://schemas.microsoft.com/office/powerpoint/2010/main" val="62167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99BD-F70D-CCCC-7490-724489DE224D}"/>
              </a:ext>
            </a:extLst>
          </p:cNvPr>
          <p:cNvSpPr>
            <a:spLocks noGrp="1"/>
          </p:cNvSpPr>
          <p:nvPr>
            <p:ph type="title"/>
          </p:nvPr>
        </p:nvSpPr>
        <p:spPr>
          <a:xfrm>
            <a:off x="838200" y="365125"/>
            <a:ext cx="10515600" cy="416753"/>
          </a:xfrm>
        </p:spPr>
        <p:txBody>
          <a:bodyPr>
            <a:normAutofit fontScale="90000"/>
          </a:bodyPr>
          <a:lstStyle/>
          <a:p>
            <a:pPr algn="ctr" rtl="1"/>
            <a:r>
              <a:rPr lang="fa-IR" dirty="0">
                <a:cs typeface="B Zar" panose="00000400000000000000" pitchFamily="2" charset="-78"/>
              </a:rPr>
              <a:t>نویز و خطاهای ساختگی </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34938DA6-7623-9932-7F4D-42A074100718}"/>
              </a:ext>
            </a:extLst>
          </p:cNvPr>
          <p:cNvSpPr>
            <a:spLocks noGrp="1"/>
          </p:cNvSpPr>
          <p:nvPr>
            <p:ph idx="1"/>
          </p:nvPr>
        </p:nvSpPr>
        <p:spPr>
          <a:xfrm>
            <a:off x="1023730" y="950981"/>
            <a:ext cx="10515600" cy="2123523"/>
          </a:xfrm>
        </p:spPr>
        <p:txBody>
          <a:bodyPr/>
          <a:lstStyle/>
          <a:p>
            <a:pPr algn="just" rtl="1"/>
            <a:r>
              <a:rPr lang="fa-IR" dirty="0">
                <a:cs typeface="B Zar" panose="00000400000000000000" pitchFamily="2" charset="-78"/>
              </a:rPr>
              <a:t>نویز جزء تصادفی یک خطای اندازه گیری است. </a:t>
            </a:r>
          </a:p>
          <a:p>
            <a:pPr algn="just" rtl="1"/>
            <a:r>
              <a:rPr lang="fa-IR" dirty="0">
                <a:cs typeface="B Zar" panose="00000400000000000000" pitchFamily="2" charset="-78"/>
              </a:rPr>
              <a:t>معمولاً شامل تحریف یا انحراف یک مقدار یا اضافه کردن اجزاء جعلی است.</a:t>
            </a:r>
          </a:p>
          <a:p>
            <a:pPr algn="just" rtl="1"/>
            <a:r>
              <a:rPr lang="fa-IR" dirty="0">
                <a:cs typeface="B Zar" panose="00000400000000000000" pitchFamily="2" charset="-78"/>
              </a:rPr>
              <a:t> شکل 2.5 یک سری زمانی قبل و بعد از اینکه اضافه شدن نویز تصادفی، را نشان می دهد.</a:t>
            </a:r>
          </a:p>
          <a:p>
            <a:pPr algn="just" rtl="1"/>
            <a:r>
              <a:rPr lang="fa-IR" dirty="0">
                <a:cs typeface="B Zar" panose="00000400000000000000" pitchFamily="2" charset="-78"/>
              </a:rPr>
              <a:t> اگر کمی نویز بیشتر به سری زمانی اضافه می شد، شکل کاملا از بین می رفت. </a:t>
            </a:r>
          </a:p>
        </p:txBody>
      </p:sp>
      <p:pic>
        <p:nvPicPr>
          <p:cNvPr id="4" name="Picture 3">
            <a:extLst>
              <a:ext uri="{FF2B5EF4-FFF2-40B4-BE49-F238E27FC236}">
                <a16:creationId xmlns:a16="http://schemas.microsoft.com/office/drawing/2014/main" id="{D61C3053-2BDC-1084-C24C-695A038DD065}"/>
              </a:ext>
            </a:extLst>
          </p:cNvPr>
          <p:cNvPicPr>
            <a:picLocks noChangeAspect="1"/>
          </p:cNvPicPr>
          <p:nvPr/>
        </p:nvPicPr>
        <p:blipFill>
          <a:blip r:embed="rId2"/>
          <a:stretch>
            <a:fillRect/>
          </a:stretch>
        </p:blipFill>
        <p:spPr>
          <a:xfrm>
            <a:off x="1832735" y="3243607"/>
            <a:ext cx="9706595" cy="3152775"/>
          </a:xfrm>
          <a:prstGeom prst="rect">
            <a:avLst/>
          </a:prstGeom>
        </p:spPr>
      </p:pic>
    </p:spTree>
    <p:extLst>
      <p:ext uri="{BB962C8B-B14F-4D97-AF65-F5344CB8AC3E}">
        <p14:creationId xmlns:p14="http://schemas.microsoft.com/office/powerpoint/2010/main" val="228989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5199E-1E5B-1F47-D059-B40EEF25AC67}"/>
              </a:ext>
            </a:extLst>
          </p:cNvPr>
          <p:cNvSpPr>
            <a:spLocks noGrp="1"/>
          </p:cNvSpPr>
          <p:nvPr>
            <p:ph idx="1"/>
          </p:nvPr>
        </p:nvSpPr>
        <p:spPr>
          <a:xfrm>
            <a:off x="838200" y="208860"/>
            <a:ext cx="10515600" cy="1603375"/>
          </a:xfrm>
        </p:spPr>
        <p:txBody>
          <a:bodyPr/>
          <a:lstStyle/>
          <a:p>
            <a:pPr algn="just" rtl="1"/>
            <a:r>
              <a:rPr lang="fa-IR" dirty="0">
                <a:cs typeface="B Zar" panose="00000400000000000000" pitchFamily="2" charset="-78"/>
              </a:rPr>
              <a:t>شکل 2.6 مجموعه ای از نقاط داده را قبل و بعد از اضافه شدن برخی نقاط نویز (که با علامت + مشخص می شود) نشان می دهد.</a:t>
            </a:r>
          </a:p>
          <a:p>
            <a:pPr algn="just" rtl="1"/>
            <a:r>
              <a:rPr lang="fa-IR" dirty="0">
                <a:cs typeface="B Zar" panose="00000400000000000000" pitchFamily="2" charset="-78"/>
              </a:rPr>
              <a:t> توجه داشته باشید که برخی از نقاط نویز با نقاط غیر نویز آمیخته شده اند.</a:t>
            </a:r>
            <a:endParaRPr lang="en-US" dirty="0">
              <a:cs typeface="B Zar" panose="00000400000000000000" pitchFamily="2" charset="-78"/>
            </a:endParaRPr>
          </a:p>
          <a:p>
            <a:endParaRPr lang="en-US" dirty="0"/>
          </a:p>
        </p:txBody>
      </p:sp>
      <p:pic>
        <p:nvPicPr>
          <p:cNvPr id="5" name="Picture 4">
            <a:extLst>
              <a:ext uri="{FF2B5EF4-FFF2-40B4-BE49-F238E27FC236}">
                <a16:creationId xmlns:a16="http://schemas.microsoft.com/office/drawing/2014/main" id="{D8F8A48A-3607-0F07-EBF6-861BF2A63315}"/>
              </a:ext>
            </a:extLst>
          </p:cNvPr>
          <p:cNvPicPr>
            <a:picLocks noChangeAspect="1"/>
          </p:cNvPicPr>
          <p:nvPr/>
        </p:nvPicPr>
        <p:blipFill>
          <a:blip r:embed="rId2"/>
          <a:stretch>
            <a:fillRect/>
          </a:stretch>
        </p:blipFill>
        <p:spPr>
          <a:xfrm>
            <a:off x="596349" y="1711394"/>
            <a:ext cx="10906538" cy="4733925"/>
          </a:xfrm>
          <a:prstGeom prst="rect">
            <a:avLst/>
          </a:prstGeom>
        </p:spPr>
      </p:pic>
    </p:spTree>
    <p:extLst>
      <p:ext uri="{BB962C8B-B14F-4D97-AF65-F5344CB8AC3E}">
        <p14:creationId xmlns:p14="http://schemas.microsoft.com/office/powerpoint/2010/main" val="4192147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0B11-1D2F-AEEB-3348-FF1B8F06FE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FD16A9-5622-FF3F-2C83-EE6865CD5313}"/>
              </a:ext>
            </a:extLst>
          </p:cNvPr>
          <p:cNvSpPr>
            <a:spLocks noGrp="1"/>
          </p:cNvSpPr>
          <p:nvPr>
            <p:ph idx="1"/>
          </p:nvPr>
        </p:nvSpPr>
        <p:spPr/>
        <p:txBody>
          <a:bodyPr/>
          <a:lstStyle/>
          <a:p>
            <a:pPr algn="just" rtl="1"/>
            <a:r>
              <a:rPr lang="fa-IR" dirty="0">
                <a:cs typeface="B Zar" panose="00000400000000000000" pitchFamily="2" charset="-78"/>
              </a:rPr>
              <a:t>حذف نویز اغلب دشوار است،</a:t>
            </a:r>
            <a:endParaRPr lang="en-US" dirty="0">
              <a:cs typeface="B Zar" panose="00000400000000000000" pitchFamily="2" charset="-78"/>
            </a:endParaRPr>
          </a:p>
          <a:p>
            <a:pPr algn="just" rtl="1"/>
            <a:r>
              <a:rPr lang="fa-IR" dirty="0">
                <a:cs typeface="B Zar" panose="00000400000000000000" pitchFamily="2" charset="-78"/>
              </a:rPr>
              <a:t>بسیاری از کارها در داده کاوی بر روی ابداع الگوریتم های پایدار (</a:t>
            </a:r>
            <a:r>
              <a:rPr lang="en-US" dirty="0">
                <a:cs typeface="B Zar" panose="00000400000000000000" pitchFamily="2" charset="-78"/>
              </a:rPr>
              <a:t>robust algorithm</a:t>
            </a:r>
            <a:r>
              <a:rPr lang="fa-IR" dirty="0">
                <a:cs typeface="B Zar" panose="00000400000000000000" pitchFamily="2" charset="-78"/>
              </a:rPr>
              <a:t>) متمرکز است که نتایج قابل قبولی را حتی در صورت وجود نویز ایجاد می کند.</a:t>
            </a:r>
          </a:p>
          <a:p>
            <a:pPr algn="just" rtl="1"/>
            <a:r>
              <a:rPr lang="fa-IR" dirty="0">
                <a:cs typeface="B Zar" panose="00000400000000000000" pitchFamily="2" charset="-78"/>
              </a:rPr>
              <a:t>خطاهای داده می تواند نتیجه یک پدیده قطعی تر باشد، به آنها خطاهای ساختگی می گویند.</a:t>
            </a:r>
            <a:endParaRPr lang="en-US" dirty="0">
              <a:cs typeface="B Zar" panose="00000400000000000000" pitchFamily="2" charset="-78"/>
            </a:endParaRPr>
          </a:p>
        </p:txBody>
      </p:sp>
    </p:spTree>
    <p:extLst>
      <p:ext uri="{BB962C8B-B14F-4D97-AF65-F5344CB8AC3E}">
        <p14:creationId xmlns:p14="http://schemas.microsoft.com/office/powerpoint/2010/main" val="151965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C2F7-BCB8-CE76-C5BB-CDFAA7A149CF}"/>
              </a:ext>
            </a:extLst>
          </p:cNvPr>
          <p:cNvSpPr>
            <a:spLocks noGrp="1"/>
          </p:cNvSpPr>
          <p:nvPr>
            <p:ph type="title"/>
          </p:nvPr>
        </p:nvSpPr>
        <p:spPr/>
        <p:txBody>
          <a:bodyPr/>
          <a:lstStyle/>
          <a:p>
            <a:pPr algn="ctr" rtl="1"/>
            <a:r>
              <a:rPr lang="fa-IR" dirty="0">
                <a:cs typeface="B Zar" panose="00000400000000000000" pitchFamily="2" charset="-78"/>
              </a:rPr>
              <a:t>دقت (</a:t>
            </a:r>
            <a:r>
              <a:rPr lang="en-US" dirty="0"/>
              <a:t>Precision</a:t>
            </a:r>
            <a:r>
              <a:rPr lang="fa-IR" dirty="0">
                <a:cs typeface="B Zar" panose="00000400000000000000" pitchFamily="2" charset="-78"/>
              </a:rPr>
              <a:t>)، اریبی (</a:t>
            </a:r>
            <a:r>
              <a:rPr lang="en-US" dirty="0"/>
              <a:t>Bias</a:t>
            </a:r>
            <a:r>
              <a:rPr lang="fa-IR" dirty="0">
                <a:cs typeface="B Zar" panose="00000400000000000000" pitchFamily="2" charset="-78"/>
              </a:rPr>
              <a:t>) و درستی (</a:t>
            </a:r>
            <a:r>
              <a:rPr lang="en-US" dirty="0"/>
              <a:t>Accuracy</a:t>
            </a:r>
            <a:r>
              <a:rPr lang="fa-IR" dirty="0">
                <a:cs typeface="B Zar" panose="00000400000000000000" pitchFamily="2" charset="-78"/>
              </a:rPr>
              <a:t>)</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C8998019-72B0-729D-36FF-06F4024AC6AB}"/>
              </a:ext>
            </a:extLst>
          </p:cNvPr>
          <p:cNvSpPr>
            <a:spLocks noGrp="1"/>
          </p:cNvSpPr>
          <p:nvPr>
            <p:ph idx="1"/>
          </p:nvPr>
        </p:nvSpPr>
        <p:spPr/>
        <p:txBody>
          <a:bodyPr/>
          <a:lstStyle/>
          <a:p>
            <a:pPr algn="just" rtl="1"/>
            <a:r>
              <a:rPr lang="fa-IR" b="1" dirty="0">
                <a:cs typeface="B Zar" panose="00000400000000000000" pitchFamily="2" charset="-78"/>
              </a:rPr>
              <a:t>تعریف دقت</a:t>
            </a:r>
            <a:r>
              <a:rPr lang="fa-IR" dirty="0">
                <a:cs typeface="B Zar" panose="00000400000000000000" pitchFamily="2" charset="-78"/>
              </a:rPr>
              <a:t>: نزدیکی اندازه گیری های مکرر (با همان کمیت) به یکدیگر را دقت گویند.</a:t>
            </a:r>
          </a:p>
          <a:p>
            <a:pPr algn="just" rtl="1"/>
            <a:r>
              <a:rPr lang="fa-IR" b="1" dirty="0">
                <a:cs typeface="B Zar" panose="00000400000000000000" pitchFamily="2" charset="-78"/>
              </a:rPr>
              <a:t>تعریف اریبی</a:t>
            </a:r>
            <a:r>
              <a:rPr lang="fa-IR" dirty="0">
                <a:cs typeface="B Zar" panose="00000400000000000000" pitchFamily="2" charset="-78"/>
              </a:rPr>
              <a:t>: تغییر سیستماتیک اندازه گیری ها از کمیت اندازه گیری شده، را اریبی گویند.</a:t>
            </a:r>
          </a:p>
          <a:p>
            <a:pPr algn="just" rtl="1"/>
            <a:r>
              <a:rPr lang="fa-IR" b="1" dirty="0">
                <a:cs typeface="B Zar" panose="00000400000000000000" pitchFamily="2" charset="-78"/>
              </a:rPr>
              <a:t>دقت</a:t>
            </a:r>
            <a:r>
              <a:rPr lang="fa-IR" dirty="0">
                <a:cs typeface="B Zar" panose="00000400000000000000" pitchFamily="2" charset="-78"/>
              </a:rPr>
              <a:t> اغلب با انحراف استاندارد اندازه‌گیری می‌شود، در حالی که </a:t>
            </a:r>
            <a:r>
              <a:rPr lang="fa-IR" b="1" dirty="0">
                <a:cs typeface="B Zar" panose="00000400000000000000" pitchFamily="2" charset="-78"/>
              </a:rPr>
              <a:t>اریبی</a:t>
            </a:r>
            <a:r>
              <a:rPr lang="fa-IR" dirty="0">
                <a:cs typeface="B Zar" panose="00000400000000000000" pitchFamily="2" charset="-78"/>
              </a:rPr>
              <a:t> با گرفتن تفاوت بین میانگین مجموعه مقادیر و مقدار شناخته شده کمیت اندازه‌گیری شده اندازه‌گیری می‌شود.</a:t>
            </a:r>
          </a:p>
          <a:p>
            <a:pPr algn="just" rtl="1"/>
            <a:r>
              <a:rPr lang="fa-IR" b="1" dirty="0">
                <a:cs typeface="B Zar" panose="00000400000000000000" pitchFamily="2" charset="-78"/>
              </a:rPr>
              <a:t>تعریف درستی</a:t>
            </a:r>
            <a:r>
              <a:rPr lang="fa-IR" dirty="0">
                <a:cs typeface="B Zar" panose="00000400000000000000" pitchFamily="2" charset="-78"/>
              </a:rPr>
              <a:t>: نزدیکی مقدار حاصل از مدل به مقدار واقعی را میزان درستی گویند.</a:t>
            </a:r>
          </a:p>
          <a:p>
            <a:pPr algn="just" rtl="1"/>
            <a:r>
              <a:rPr lang="fa-IR" dirty="0">
                <a:cs typeface="B Zar" panose="00000400000000000000" pitchFamily="2" charset="-78"/>
              </a:rPr>
              <a:t>درستی به دقت و اریبی بستگی دارد، اما فرمول خاصی برای درستی از نظر این دو کمیت وجود ندارد.</a:t>
            </a:r>
            <a:endParaRPr lang="en-US" dirty="0">
              <a:cs typeface="B Zar" panose="00000400000000000000" pitchFamily="2" charset="-78"/>
            </a:endParaRPr>
          </a:p>
        </p:txBody>
      </p:sp>
    </p:spTree>
    <p:extLst>
      <p:ext uri="{BB962C8B-B14F-4D97-AF65-F5344CB8AC3E}">
        <p14:creationId xmlns:p14="http://schemas.microsoft.com/office/powerpoint/2010/main" val="3435939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5557DB-12A3-343A-AA10-4546FA5BD607}"/>
              </a:ext>
            </a:extLst>
          </p:cNvPr>
          <p:cNvPicPr>
            <a:picLocks noChangeAspect="1"/>
          </p:cNvPicPr>
          <p:nvPr/>
        </p:nvPicPr>
        <p:blipFill>
          <a:blip r:embed="rId2"/>
          <a:stretch>
            <a:fillRect/>
          </a:stretch>
        </p:blipFill>
        <p:spPr>
          <a:xfrm>
            <a:off x="2027583" y="117951"/>
            <a:ext cx="8388626" cy="6429121"/>
          </a:xfrm>
          <a:prstGeom prst="rect">
            <a:avLst/>
          </a:prstGeom>
        </p:spPr>
      </p:pic>
    </p:spTree>
    <p:extLst>
      <p:ext uri="{BB962C8B-B14F-4D97-AF65-F5344CB8AC3E}">
        <p14:creationId xmlns:p14="http://schemas.microsoft.com/office/powerpoint/2010/main" val="270187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DDF3-3569-6606-1DE1-88AE0EB9DFAA}"/>
              </a:ext>
            </a:extLst>
          </p:cNvPr>
          <p:cNvSpPr>
            <a:spLocks noGrp="1"/>
          </p:cNvSpPr>
          <p:nvPr>
            <p:ph type="title"/>
          </p:nvPr>
        </p:nvSpPr>
        <p:spPr/>
        <p:txBody>
          <a:bodyPr/>
          <a:lstStyle/>
          <a:p>
            <a:pPr algn="ctr" rtl="1"/>
            <a:r>
              <a:rPr lang="fa-IR" dirty="0">
                <a:cs typeface="B Zar" panose="00000400000000000000" pitchFamily="2" charset="-78"/>
              </a:rPr>
              <a:t>الگوریتم های یادگیری در علم داده</a:t>
            </a:r>
            <a:endParaRPr lang="en-US" dirty="0">
              <a:cs typeface="B Zar" panose="00000400000000000000" pitchFamily="2" charset="-78"/>
            </a:endParaRPr>
          </a:p>
        </p:txBody>
      </p:sp>
      <p:sp>
        <p:nvSpPr>
          <p:cNvPr id="3" name="Content Placeholder 2">
            <a:extLst>
              <a:ext uri="{FF2B5EF4-FFF2-40B4-BE49-F238E27FC236}">
                <a16:creationId xmlns:a16="http://schemas.microsoft.com/office/drawing/2014/main" id="{68A44101-E590-CEDA-9CAA-8562018DF3DA}"/>
              </a:ext>
            </a:extLst>
          </p:cNvPr>
          <p:cNvSpPr>
            <a:spLocks noGrp="1"/>
          </p:cNvSpPr>
          <p:nvPr>
            <p:ph idx="1"/>
          </p:nvPr>
        </p:nvSpPr>
        <p:spPr/>
        <p:txBody>
          <a:bodyPr/>
          <a:lstStyle/>
          <a:p>
            <a:pPr algn="r" rtl="1"/>
            <a:r>
              <a:rPr lang="fa-IR" dirty="0">
                <a:cs typeface="B Zar" panose="00000400000000000000" pitchFamily="2" charset="-78"/>
              </a:rPr>
              <a:t>الگوریتم های با نظارت</a:t>
            </a:r>
          </a:p>
          <a:p>
            <a:pPr algn="r" rtl="1"/>
            <a:r>
              <a:rPr lang="fa-IR" dirty="0">
                <a:cs typeface="B Zar" panose="00000400000000000000" pitchFamily="2" charset="-78"/>
              </a:rPr>
              <a:t>الگوریتم های بدون نظارت</a:t>
            </a:r>
          </a:p>
          <a:p>
            <a:pPr algn="r" rtl="1"/>
            <a:r>
              <a:rPr lang="fa-IR" dirty="0">
                <a:cs typeface="B Zar" panose="00000400000000000000" pitchFamily="2" charset="-78"/>
              </a:rPr>
              <a:t>الگوریتم های نیمه نظارتی</a:t>
            </a:r>
            <a:endParaRPr lang="en-US" dirty="0">
              <a:cs typeface="B Zar" panose="00000400000000000000" pitchFamily="2" charset="-78"/>
            </a:endParaRPr>
          </a:p>
        </p:txBody>
      </p:sp>
    </p:spTree>
    <p:extLst>
      <p:ext uri="{BB962C8B-B14F-4D97-AF65-F5344CB8AC3E}">
        <p14:creationId xmlns:p14="http://schemas.microsoft.com/office/powerpoint/2010/main" val="359146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054EC-89DF-E606-ABEE-8C3696224A02}"/>
              </a:ext>
            </a:extLst>
          </p:cNvPr>
          <p:cNvSpPr>
            <a:spLocks noGrp="1"/>
          </p:cNvSpPr>
          <p:nvPr>
            <p:ph idx="1"/>
          </p:nvPr>
        </p:nvSpPr>
        <p:spPr>
          <a:xfrm>
            <a:off x="838200" y="993914"/>
            <a:ext cx="10515600" cy="5183049"/>
          </a:xfrm>
        </p:spPr>
        <p:txBody>
          <a:bodyPr>
            <a:normAutofit lnSpcReduction="10000"/>
          </a:bodyPr>
          <a:lstStyle/>
          <a:p>
            <a:pPr algn="just" rtl="1"/>
            <a:r>
              <a:rPr lang="fa-IR" b="1" dirty="0">
                <a:cs typeface="B Zar" panose="00000400000000000000" pitchFamily="2" charset="-78"/>
              </a:rPr>
              <a:t>داده‌های ناهمگن و پیچیده: </a:t>
            </a:r>
            <a:r>
              <a:rPr lang="fa-IR" dirty="0">
                <a:cs typeface="B Zar" panose="00000400000000000000" pitchFamily="2" charset="-78"/>
              </a:rPr>
              <a:t>روش‌های سنتی تحلیل داده‌ها اغلب با مجموعه داده‌هایی سروکار دارند که دارای ویژگی‌هایی از یک نوع، پیوسته یا طبقه‌ای هستند. </a:t>
            </a:r>
          </a:p>
          <a:p>
            <a:pPr algn="just" rtl="1"/>
            <a:r>
              <a:rPr lang="fa-IR" dirty="0">
                <a:cs typeface="B Zar" panose="00000400000000000000" pitchFamily="2" charset="-78"/>
              </a:rPr>
              <a:t>در دنیایی جدید داده های بسیار متنوع تر و ناهمگن تر تولید می شوند نیازبه تکنیک هایی که بتوانند ویژگی های ناهمگن را مدیریت کنند، به شدت افزایش یافته است.</a:t>
            </a:r>
          </a:p>
          <a:p>
            <a:pPr algn="just" rtl="1"/>
            <a:r>
              <a:rPr lang="fa-IR" dirty="0">
                <a:cs typeface="B Zar" panose="00000400000000000000" pitchFamily="2" charset="-78"/>
              </a:rPr>
              <a:t>مثال‌هایی از این نوع داده‌های غیرسنتی:</a:t>
            </a:r>
          </a:p>
          <a:p>
            <a:pPr lvl="1" algn="just" rtl="1"/>
            <a:r>
              <a:rPr lang="fa-IR" dirty="0">
                <a:cs typeface="B Zar" panose="00000400000000000000" pitchFamily="2" charset="-78"/>
              </a:rPr>
              <a:t> شامل داده‌های وب و شبکه‌های اجتماعی، شامل متن، لینک‌ها، تصاویر، صدا و ویدئو است. </a:t>
            </a:r>
          </a:p>
          <a:p>
            <a:pPr lvl="1" algn="just" rtl="1"/>
            <a:r>
              <a:rPr lang="fa-IR" dirty="0">
                <a:cs typeface="B Zar" panose="00000400000000000000" pitchFamily="2" charset="-78"/>
              </a:rPr>
              <a:t>داده های </a:t>
            </a:r>
            <a:r>
              <a:rPr lang="en-US" dirty="0">
                <a:cs typeface="B Zar" panose="00000400000000000000" pitchFamily="2" charset="-78"/>
              </a:rPr>
              <a:t>DNA </a:t>
            </a:r>
            <a:r>
              <a:rPr lang="fa-IR" dirty="0">
                <a:cs typeface="B Zar" panose="00000400000000000000" pitchFamily="2" charset="-78"/>
              </a:rPr>
              <a:t>با ساختار متوالی و چند بعدی. </a:t>
            </a:r>
          </a:p>
          <a:p>
            <a:pPr lvl="1" algn="just" rtl="1"/>
            <a:r>
              <a:rPr lang="fa-IR" dirty="0">
                <a:cs typeface="B Zar" panose="00000400000000000000" pitchFamily="2" charset="-78"/>
              </a:rPr>
              <a:t>داده های آب و هوایی که شامل اندازه گیری (دما، فشار و غیره) در زمان ها و مکان های مختلف در سطح زمین است.</a:t>
            </a:r>
          </a:p>
          <a:p>
            <a:pPr algn="just" rtl="1"/>
            <a:r>
              <a:rPr lang="fa-IR" dirty="0">
                <a:cs typeface="B Zar" panose="00000400000000000000" pitchFamily="2" charset="-78"/>
              </a:rPr>
              <a:t>تکنیک‌های توسعه‌یافته برای استخراج اطلاعات از چنین دادهای پیچیده‌ای باید روابط موجود در داده‌ها را در نظر بگیرند، مانند خود همبستگی زمانی و مکانی، اتصال نمودار و روابط والد-فرزند بین عناصر موجود</a:t>
            </a:r>
          </a:p>
          <a:p>
            <a:pPr algn="just" rtl="1"/>
            <a:r>
              <a:rPr lang="fa-IR" dirty="0">
                <a:highlight>
                  <a:srgbClr val="FFFF00"/>
                </a:highlight>
                <a:cs typeface="B Zar" panose="00000400000000000000" pitchFamily="2" charset="-78"/>
              </a:rPr>
              <a:t>روش برخورد علم داده یا داده کاوی:؟؟؟</a:t>
            </a:r>
          </a:p>
          <a:p>
            <a:pPr algn="just" rtl="1"/>
            <a:endParaRPr lang="en-US" sz="3200" dirty="0">
              <a:cs typeface="B Zar" panose="00000400000000000000" pitchFamily="2" charset="-78"/>
            </a:endParaRPr>
          </a:p>
        </p:txBody>
      </p:sp>
      <p:sp>
        <p:nvSpPr>
          <p:cNvPr id="4" name="Title 1">
            <a:extLst>
              <a:ext uri="{FF2B5EF4-FFF2-40B4-BE49-F238E27FC236}">
                <a16:creationId xmlns:a16="http://schemas.microsoft.com/office/drawing/2014/main" id="{B28434EA-DF6B-4376-06E9-6B8C26F8DDFB}"/>
              </a:ext>
            </a:extLst>
          </p:cNvPr>
          <p:cNvSpPr>
            <a:spLocks noGrp="1"/>
          </p:cNvSpPr>
          <p:nvPr>
            <p:ph type="title"/>
          </p:nvPr>
        </p:nvSpPr>
        <p:spPr>
          <a:xfrm>
            <a:off x="838200" y="365126"/>
            <a:ext cx="10515600" cy="628788"/>
          </a:xfrm>
        </p:spPr>
        <p:txBody>
          <a:bodyPr>
            <a:normAutofit fontScale="90000"/>
          </a:bodyPr>
          <a:lstStyle/>
          <a:p>
            <a:pPr algn="ctr" rtl="1"/>
            <a:r>
              <a:rPr lang="fa-IR" dirty="0">
                <a:cs typeface="B Zar" panose="00000400000000000000" pitchFamily="2" charset="-78"/>
              </a:rPr>
              <a:t>ادامه چالشها</a:t>
            </a:r>
            <a:endParaRPr lang="en-US" dirty="0">
              <a:cs typeface="B Zar" panose="00000400000000000000" pitchFamily="2" charset="-78"/>
            </a:endParaRPr>
          </a:p>
        </p:txBody>
      </p:sp>
    </p:spTree>
    <p:extLst>
      <p:ext uri="{BB962C8B-B14F-4D97-AF65-F5344CB8AC3E}">
        <p14:creationId xmlns:p14="http://schemas.microsoft.com/office/powerpoint/2010/main" val="8895611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B03F94-877F-3CE6-0001-31C3FBBBE7C6}"/>
              </a:ext>
            </a:extLst>
          </p:cNvPr>
          <p:cNvPicPr>
            <a:picLocks noChangeAspect="1"/>
          </p:cNvPicPr>
          <p:nvPr/>
        </p:nvPicPr>
        <p:blipFill>
          <a:blip r:embed="rId2"/>
          <a:stretch>
            <a:fillRect/>
          </a:stretch>
        </p:blipFill>
        <p:spPr>
          <a:xfrm>
            <a:off x="1364719" y="371061"/>
            <a:ext cx="9462561" cy="3207026"/>
          </a:xfrm>
          <a:prstGeom prst="rect">
            <a:avLst/>
          </a:prstGeom>
        </p:spPr>
      </p:pic>
    </p:spTree>
    <p:extLst>
      <p:ext uri="{BB962C8B-B14F-4D97-AF65-F5344CB8AC3E}">
        <p14:creationId xmlns:p14="http://schemas.microsoft.com/office/powerpoint/2010/main" val="2215770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8E97B-2A35-04A3-3C27-338FBAE16327}"/>
              </a:ext>
            </a:extLst>
          </p:cNvPr>
          <p:cNvPicPr>
            <a:picLocks noChangeAspect="1"/>
          </p:cNvPicPr>
          <p:nvPr/>
        </p:nvPicPr>
        <p:blipFill>
          <a:blip r:embed="rId2"/>
          <a:stretch>
            <a:fillRect/>
          </a:stretch>
        </p:blipFill>
        <p:spPr>
          <a:xfrm>
            <a:off x="1600601" y="918977"/>
            <a:ext cx="9345694" cy="3997580"/>
          </a:xfrm>
          <a:prstGeom prst="rect">
            <a:avLst/>
          </a:prstGeom>
        </p:spPr>
      </p:pic>
    </p:spTree>
    <p:extLst>
      <p:ext uri="{BB962C8B-B14F-4D97-AF65-F5344CB8AC3E}">
        <p14:creationId xmlns:p14="http://schemas.microsoft.com/office/powerpoint/2010/main" val="856752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CB241-B3DE-309E-BCEB-7FAA2184009F}"/>
              </a:ext>
            </a:extLst>
          </p:cNvPr>
          <p:cNvPicPr>
            <a:picLocks noChangeAspect="1"/>
          </p:cNvPicPr>
          <p:nvPr/>
        </p:nvPicPr>
        <p:blipFill>
          <a:blip r:embed="rId2"/>
          <a:stretch>
            <a:fillRect/>
          </a:stretch>
        </p:blipFill>
        <p:spPr>
          <a:xfrm>
            <a:off x="1373970" y="800013"/>
            <a:ext cx="9890378" cy="5030943"/>
          </a:xfrm>
          <a:prstGeom prst="rect">
            <a:avLst/>
          </a:prstGeom>
        </p:spPr>
      </p:pic>
    </p:spTree>
    <p:extLst>
      <p:ext uri="{BB962C8B-B14F-4D97-AF65-F5344CB8AC3E}">
        <p14:creationId xmlns:p14="http://schemas.microsoft.com/office/powerpoint/2010/main" val="42282365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5FB213-3EEB-F642-D681-0959DB2E9FEA}"/>
              </a:ext>
            </a:extLst>
          </p:cNvPr>
          <p:cNvPicPr>
            <a:picLocks noChangeAspect="1"/>
          </p:cNvPicPr>
          <p:nvPr/>
        </p:nvPicPr>
        <p:blipFill>
          <a:blip r:embed="rId2"/>
          <a:stretch>
            <a:fillRect/>
          </a:stretch>
        </p:blipFill>
        <p:spPr>
          <a:xfrm>
            <a:off x="2011524" y="13806"/>
            <a:ext cx="8842006" cy="6347237"/>
          </a:xfrm>
          <a:prstGeom prst="rect">
            <a:avLst/>
          </a:prstGeom>
        </p:spPr>
      </p:pic>
    </p:spTree>
    <p:extLst>
      <p:ext uri="{BB962C8B-B14F-4D97-AF65-F5344CB8AC3E}">
        <p14:creationId xmlns:p14="http://schemas.microsoft.com/office/powerpoint/2010/main" val="3866131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1DDFB-3D80-0622-E358-833DAF378478}"/>
              </a:ext>
            </a:extLst>
          </p:cNvPr>
          <p:cNvPicPr>
            <a:picLocks noChangeAspect="1"/>
          </p:cNvPicPr>
          <p:nvPr/>
        </p:nvPicPr>
        <p:blipFill>
          <a:blip r:embed="rId2"/>
          <a:stretch>
            <a:fillRect/>
          </a:stretch>
        </p:blipFill>
        <p:spPr>
          <a:xfrm>
            <a:off x="959910" y="1145311"/>
            <a:ext cx="10304438" cy="4553124"/>
          </a:xfrm>
          <a:prstGeom prst="rect">
            <a:avLst/>
          </a:prstGeom>
        </p:spPr>
      </p:pic>
    </p:spTree>
    <p:extLst>
      <p:ext uri="{BB962C8B-B14F-4D97-AF65-F5344CB8AC3E}">
        <p14:creationId xmlns:p14="http://schemas.microsoft.com/office/powerpoint/2010/main" val="246633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2FC7E7-8DCD-0819-4B72-8EC7FC9A8B98}"/>
              </a:ext>
            </a:extLst>
          </p:cNvPr>
          <p:cNvSpPr>
            <a:spLocks noGrp="1"/>
          </p:cNvSpPr>
          <p:nvPr>
            <p:ph idx="1"/>
          </p:nvPr>
        </p:nvSpPr>
        <p:spPr>
          <a:xfrm>
            <a:off x="838200" y="251791"/>
            <a:ext cx="10515600" cy="5925172"/>
          </a:xfrm>
        </p:spPr>
        <p:txBody>
          <a:bodyPr>
            <a:normAutofit/>
          </a:bodyPr>
          <a:lstStyle/>
          <a:p>
            <a:pPr algn="r" rtl="1"/>
            <a:r>
              <a:rPr lang="fa-IR" dirty="0">
                <a:cs typeface="B Zar" panose="00000400000000000000" pitchFamily="2" charset="-78"/>
              </a:rPr>
              <a:t>داده های پرت: (1) داده ای هستند که به نوعی دارای ویژگی هایی هستند که با بسیاری از دیگر داده در مجموعه داده متفاوت است، یا (2) مقادیر یک ویژگی که با توجه به مقادیر معمول برای آن ویژگی غیرعادی است. </a:t>
            </a:r>
          </a:p>
          <a:p>
            <a:pPr algn="r" rtl="1"/>
            <a:r>
              <a:rPr lang="fa-IR" dirty="0">
                <a:cs typeface="B Zar" panose="00000400000000000000" pitchFamily="2" charset="-78"/>
              </a:rPr>
              <a:t>از طرف دیگر، می توان آنها را به عنوان مقادیر غیرعادی نامید. </a:t>
            </a:r>
          </a:p>
          <a:p>
            <a:pPr algn="r" rtl="1"/>
            <a:r>
              <a:rPr lang="fa-IR" dirty="0">
                <a:cs typeface="B Zar" panose="00000400000000000000" pitchFamily="2" charset="-78"/>
              </a:rPr>
              <a:t>آزادی عمل قابل توجهی در تعریف یک نقطه پرت وجود دارد و تعاریف مختلف زیادی توسط جوامع آمار و داده کاوی ارائه شده است. </a:t>
            </a:r>
          </a:p>
          <a:p>
            <a:pPr algn="r" rtl="1"/>
            <a:r>
              <a:rPr lang="fa-IR" dirty="0">
                <a:cs typeface="B Zar" panose="00000400000000000000" pitchFamily="2" charset="-78"/>
              </a:rPr>
              <a:t>علاوه بر این، تمایز بین مفاهیم نویز و نقاط پرت مهم است. </a:t>
            </a:r>
          </a:p>
          <a:p>
            <a:pPr algn="r" rtl="1"/>
            <a:r>
              <a:rPr lang="fa-IR" dirty="0">
                <a:cs typeface="B Zar" panose="00000400000000000000" pitchFamily="2" charset="-78"/>
              </a:rPr>
              <a:t>بر خلاف نویز، نقاط پرت می توانند اشیاء داده یا مقادیر قانونی باشند که ما علاقه مند به شناسایی آنها هستیم.</a:t>
            </a:r>
          </a:p>
          <a:p>
            <a:pPr algn="r" rtl="1"/>
            <a:r>
              <a:rPr lang="fa-IR" dirty="0">
                <a:cs typeface="B Zar" panose="00000400000000000000" pitchFamily="2" charset="-78"/>
              </a:rPr>
              <a:t>به عنوان مثال، در تقلب و تشخیص نفوذ شبکه، هدف یافتن اشیا یا رویدادهای غیرعادی از میان تعداد زیادی از موارد عادی است.</a:t>
            </a:r>
            <a:endParaRPr lang="en-US" dirty="0">
              <a:cs typeface="B Zar" panose="00000400000000000000" pitchFamily="2" charset="-78"/>
            </a:endParaRPr>
          </a:p>
        </p:txBody>
      </p:sp>
    </p:spTree>
    <p:extLst>
      <p:ext uri="{BB962C8B-B14F-4D97-AF65-F5344CB8AC3E}">
        <p14:creationId xmlns:p14="http://schemas.microsoft.com/office/powerpoint/2010/main" val="34435667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A72D-26A4-0DCA-3480-0884FB8E9330}"/>
              </a:ext>
            </a:extLst>
          </p:cNvPr>
          <p:cNvSpPr>
            <a:spLocks noGrp="1"/>
          </p:cNvSpPr>
          <p:nvPr>
            <p:ph type="title"/>
          </p:nvPr>
        </p:nvSpPr>
        <p:spPr>
          <a:xfrm>
            <a:off x="838200" y="365126"/>
            <a:ext cx="10515600" cy="801066"/>
          </a:xfrm>
        </p:spPr>
        <p:txBody>
          <a:bodyPr/>
          <a:lstStyle/>
          <a:p>
            <a:pPr algn="ctr" rtl="1"/>
            <a:r>
              <a:rPr lang="fa-IR" dirty="0">
                <a:cs typeface="B Zar" panose="00000400000000000000" pitchFamily="2" charset="-78"/>
              </a:rPr>
              <a:t>دانش در مورد داده ها</a:t>
            </a:r>
            <a:endParaRPr lang="en-US" dirty="0"/>
          </a:p>
        </p:txBody>
      </p:sp>
      <p:sp>
        <p:nvSpPr>
          <p:cNvPr id="3" name="Content Placeholder 2">
            <a:extLst>
              <a:ext uri="{FF2B5EF4-FFF2-40B4-BE49-F238E27FC236}">
                <a16:creationId xmlns:a16="http://schemas.microsoft.com/office/drawing/2014/main" id="{E06EAEE4-1A5E-781F-2BC0-2BC52D88AAD9}"/>
              </a:ext>
            </a:extLst>
          </p:cNvPr>
          <p:cNvSpPr>
            <a:spLocks noGrp="1"/>
          </p:cNvSpPr>
          <p:nvPr>
            <p:ph idx="1"/>
          </p:nvPr>
        </p:nvSpPr>
        <p:spPr>
          <a:xfrm>
            <a:off x="838200" y="1166192"/>
            <a:ext cx="10515600" cy="5010771"/>
          </a:xfrm>
        </p:spPr>
        <p:txBody>
          <a:bodyPr/>
          <a:lstStyle/>
          <a:p>
            <a:pPr algn="just" rtl="1"/>
            <a:r>
              <a:rPr lang="fa-IR" dirty="0">
                <a:cs typeface="B Zar" panose="00000400000000000000" pitchFamily="2" charset="-78"/>
              </a:rPr>
              <a:t>در حالت ایده آل، مجموعه داده ها با اسنادی همراه هستند که جنبه های مختلف داده ها را توصیف می کند. </a:t>
            </a:r>
          </a:p>
          <a:p>
            <a:pPr algn="just" rtl="1"/>
            <a:r>
              <a:rPr lang="fa-IR" dirty="0">
                <a:cs typeface="B Zar" panose="00000400000000000000" pitchFamily="2" charset="-78"/>
              </a:rPr>
              <a:t>کیفیت این مستندات می تواند به تحلیل بعدی کمک کند یا مانع از آن شود. </a:t>
            </a:r>
          </a:p>
          <a:p>
            <a:pPr algn="just" rtl="1"/>
            <a:r>
              <a:rPr lang="fa-IR" dirty="0">
                <a:cs typeface="B Zar" panose="00000400000000000000" pitchFamily="2" charset="-78"/>
              </a:rPr>
              <a:t>به عنوان مثال، اگر اسناد چندین ویژگی را به‌عنوان ارتباط قوی شناسایی کند، این ویژگی‌ها احتمالاً اطلاعات بسیار اضافی را ارائه می‌کنند </a:t>
            </a:r>
          </a:p>
          <a:p>
            <a:pPr algn="just" rtl="1"/>
            <a:r>
              <a:rPr lang="fa-IR" dirty="0">
                <a:cs typeface="B Zar" panose="00000400000000000000" pitchFamily="2" charset="-78"/>
              </a:rPr>
              <a:t>سایر ویژگی‌های مهم عبارتند از دقت داده‌ها، نوع ویژگی‌ها (اسمی، ترتیبی، فاصله، نسبت)، مقیاس اندازه‌گیری (مثلاً متر یا فوت برای طول)، و مبدأ داده‌ها.</a:t>
            </a:r>
            <a:endParaRPr lang="en-US" dirty="0">
              <a:cs typeface="B Zar" panose="00000400000000000000" pitchFamily="2" charset="-78"/>
            </a:endParaRPr>
          </a:p>
        </p:txBody>
      </p:sp>
    </p:spTree>
    <p:extLst>
      <p:ext uri="{BB962C8B-B14F-4D97-AF65-F5344CB8AC3E}">
        <p14:creationId xmlns:p14="http://schemas.microsoft.com/office/powerpoint/2010/main" val="31835921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22BC-C2C3-B73D-BBC6-4D2024563FD5}"/>
              </a:ext>
            </a:extLst>
          </p:cNvPr>
          <p:cNvSpPr>
            <a:spLocks noGrp="1"/>
          </p:cNvSpPr>
          <p:nvPr>
            <p:ph type="title"/>
          </p:nvPr>
        </p:nvSpPr>
        <p:spPr>
          <a:xfrm>
            <a:off x="838200" y="365125"/>
            <a:ext cx="10515600" cy="522771"/>
          </a:xfrm>
        </p:spPr>
        <p:txBody>
          <a:bodyPr>
            <a:normAutofit fontScale="90000"/>
          </a:bodyPr>
          <a:lstStyle/>
          <a:p>
            <a:pPr algn="ctr" rtl="1"/>
            <a:r>
              <a:rPr lang="fa-IR" dirty="0">
                <a:cs typeface="B Zar" panose="00000400000000000000" pitchFamily="2" charset="-78"/>
              </a:rPr>
              <a:t>پیش پردازش داده ها</a:t>
            </a:r>
            <a:endParaRPr lang="en-US" dirty="0"/>
          </a:p>
        </p:txBody>
      </p:sp>
      <p:sp>
        <p:nvSpPr>
          <p:cNvPr id="3" name="Content Placeholder 2">
            <a:extLst>
              <a:ext uri="{FF2B5EF4-FFF2-40B4-BE49-F238E27FC236}">
                <a16:creationId xmlns:a16="http://schemas.microsoft.com/office/drawing/2014/main" id="{CBC9EBD0-47F3-7D56-E656-4970B68A2273}"/>
              </a:ext>
            </a:extLst>
          </p:cNvPr>
          <p:cNvSpPr>
            <a:spLocks noGrp="1"/>
          </p:cNvSpPr>
          <p:nvPr>
            <p:ph idx="1"/>
          </p:nvPr>
        </p:nvSpPr>
        <p:spPr>
          <a:xfrm>
            <a:off x="838200" y="887896"/>
            <a:ext cx="10515600" cy="5289067"/>
          </a:xfrm>
        </p:spPr>
        <p:txBody>
          <a:bodyPr>
            <a:normAutofit lnSpcReduction="10000"/>
          </a:bodyPr>
          <a:lstStyle/>
          <a:p>
            <a:pPr algn="just" rtl="1"/>
            <a:r>
              <a:rPr lang="fa-IR" dirty="0">
                <a:cs typeface="B Zar" panose="00000400000000000000" pitchFamily="2" charset="-78"/>
              </a:rPr>
              <a:t>پیش پردازش داده ها حوزه وسیعی است و شامل تعدادی استراتژی و تکنیک های مختلف می شود که به روش های پیچیده ای به هم مرتبط هستند. </a:t>
            </a:r>
          </a:p>
          <a:p>
            <a:pPr algn="just" rtl="1"/>
            <a:r>
              <a:rPr lang="fa-IR" dirty="0">
                <a:cs typeface="B Zar" panose="00000400000000000000" pitchFamily="2" charset="-78"/>
              </a:rPr>
              <a:t>در ادامه برخی از مهم ترین ایده ها و رویکردها را ارائه می کنیم و سعی می کنیم به روابط متقابل آنها اشاره کنیم. به طور خاص در مورد موضوعات زیر بحث خواهیم کرد:</a:t>
            </a:r>
          </a:p>
          <a:p>
            <a:pPr algn="just" rtl="1"/>
            <a:r>
              <a:rPr lang="fa-IR" dirty="0">
                <a:cs typeface="B Zar" panose="00000400000000000000" pitchFamily="2" charset="-78"/>
              </a:rPr>
              <a:t>تجمیع </a:t>
            </a:r>
          </a:p>
          <a:p>
            <a:pPr algn="just" rtl="1"/>
            <a:r>
              <a:rPr lang="fa-IR" dirty="0">
                <a:cs typeface="B Zar" panose="00000400000000000000" pitchFamily="2" charset="-78"/>
              </a:rPr>
              <a:t>نمونه گیری</a:t>
            </a:r>
          </a:p>
          <a:p>
            <a:pPr algn="just" rtl="1"/>
            <a:r>
              <a:rPr lang="fa-IR" dirty="0">
                <a:cs typeface="B Zar" panose="00000400000000000000" pitchFamily="2" charset="-78"/>
              </a:rPr>
              <a:t>کاهش ابعاد</a:t>
            </a:r>
            <a:endParaRPr lang="en-US" dirty="0">
              <a:cs typeface="B Zar" panose="00000400000000000000" pitchFamily="2" charset="-78"/>
            </a:endParaRPr>
          </a:p>
          <a:p>
            <a:pPr algn="just" rtl="1"/>
            <a:r>
              <a:rPr lang="fa-IR" dirty="0">
                <a:cs typeface="B Zar" panose="00000400000000000000" pitchFamily="2" charset="-78"/>
              </a:rPr>
              <a:t>انتخاب زیر مجموعه ای از ویژگی،</a:t>
            </a:r>
            <a:endParaRPr lang="en-US" dirty="0">
              <a:cs typeface="B Zar" panose="00000400000000000000" pitchFamily="2" charset="-78"/>
            </a:endParaRPr>
          </a:p>
          <a:p>
            <a:pPr algn="just" rtl="1"/>
            <a:r>
              <a:rPr lang="fa-IR" dirty="0">
                <a:cs typeface="B Zar" panose="00000400000000000000" pitchFamily="2" charset="-78"/>
              </a:rPr>
              <a:t> ایجاد یک ویژگی جدید</a:t>
            </a:r>
          </a:p>
          <a:p>
            <a:pPr algn="just" rtl="1"/>
            <a:r>
              <a:rPr lang="fa-IR" dirty="0">
                <a:cs typeface="B Zar" panose="00000400000000000000" pitchFamily="2" charset="-78"/>
              </a:rPr>
              <a:t>گسسته سازی و یا باینری سازی</a:t>
            </a:r>
          </a:p>
          <a:p>
            <a:pPr algn="just" rtl="1"/>
            <a:r>
              <a:rPr lang="fa-IR" dirty="0">
                <a:cs typeface="B Zar" panose="00000400000000000000" pitchFamily="2" charset="-78"/>
              </a:rPr>
              <a:t>تبدیل متغیربر روی متغیرها</a:t>
            </a:r>
            <a:endParaRPr lang="en-US" dirty="0">
              <a:cs typeface="B Zar" panose="00000400000000000000" pitchFamily="2" charset="-78"/>
            </a:endParaRPr>
          </a:p>
        </p:txBody>
      </p:sp>
    </p:spTree>
    <p:extLst>
      <p:ext uri="{BB962C8B-B14F-4D97-AF65-F5344CB8AC3E}">
        <p14:creationId xmlns:p14="http://schemas.microsoft.com/office/powerpoint/2010/main" val="2291133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28A07D-F736-1A5B-A9FE-A685671E3643}"/>
              </a:ext>
            </a:extLst>
          </p:cNvPr>
          <p:cNvPicPr>
            <a:picLocks noChangeAspect="1"/>
          </p:cNvPicPr>
          <p:nvPr/>
        </p:nvPicPr>
        <p:blipFill>
          <a:blip r:embed="rId2"/>
          <a:stretch>
            <a:fillRect/>
          </a:stretch>
        </p:blipFill>
        <p:spPr>
          <a:xfrm>
            <a:off x="412539" y="344557"/>
            <a:ext cx="11103599" cy="5950226"/>
          </a:xfrm>
          <a:prstGeom prst="rect">
            <a:avLst/>
          </a:prstGeom>
        </p:spPr>
      </p:pic>
    </p:spTree>
    <p:extLst>
      <p:ext uri="{BB962C8B-B14F-4D97-AF65-F5344CB8AC3E}">
        <p14:creationId xmlns:p14="http://schemas.microsoft.com/office/powerpoint/2010/main" val="2455363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1B215D-989B-0565-1FF6-40E53C15351D}"/>
              </a:ext>
            </a:extLst>
          </p:cNvPr>
          <p:cNvPicPr>
            <a:picLocks noChangeAspect="1"/>
          </p:cNvPicPr>
          <p:nvPr/>
        </p:nvPicPr>
        <p:blipFill>
          <a:blip r:embed="rId2"/>
          <a:stretch>
            <a:fillRect/>
          </a:stretch>
        </p:blipFill>
        <p:spPr>
          <a:xfrm>
            <a:off x="1470992" y="30898"/>
            <a:ext cx="9806608" cy="6431192"/>
          </a:xfrm>
          <a:prstGeom prst="rect">
            <a:avLst/>
          </a:prstGeom>
        </p:spPr>
      </p:pic>
    </p:spTree>
    <p:extLst>
      <p:ext uri="{BB962C8B-B14F-4D97-AF65-F5344CB8AC3E}">
        <p14:creationId xmlns:p14="http://schemas.microsoft.com/office/powerpoint/2010/main" val="3814974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2673</TotalTime>
  <Words>12777</Words>
  <Application>Microsoft Office PowerPoint</Application>
  <PresentationFormat>Widescreen</PresentationFormat>
  <Paragraphs>725</Paragraphs>
  <Slides>234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234</vt:i4>
      </vt:variant>
    </vt:vector>
  </HeadingPairs>
  <TitlesOfParts>
    <vt:vector size="248" baseType="lpstr">
      <vt:lpstr>Arial</vt:lpstr>
      <vt:lpstr>B Zar</vt:lpstr>
      <vt:lpstr>Calibri</vt:lpstr>
      <vt:lpstr>Calibri Light</vt:lpstr>
      <vt:lpstr>CMBX10</vt:lpstr>
      <vt:lpstr>CMBX12</vt:lpstr>
      <vt:lpstr>CMMI10</vt:lpstr>
      <vt:lpstr>CMMI8</vt:lpstr>
      <vt:lpstr>CMR10</vt:lpstr>
      <vt:lpstr>CMR8</vt:lpstr>
      <vt:lpstr>CMSY10</vt:lpstr>
      <vt:lpstr>CMTI10</vt:lpstr>
      <vt:lpstr>Helvetica-Bold</vt:lpstr>
      <vt:lpstr>Office Theme</vt:lpstr>
      <vt:lpstr>A review on Data Mining/Science</vt:lpstr>
      <vt:lpstr>سرفصلها</vt:lpstr>
      <vt:lpstr>تعاریف داده کاوی و علم داده</vt:lpstr>
      <vt:lpstr>برخی از کاربردهای آن</vt:lpstr>
      <vt:lpstr>کاربردهای دیگر</vt:lpstr>
      <vt:lpstr>تذکر</vt:lpstr>
      <vt:lpstr>چالش های روشهای سنتی آماری  که برای پاسخ به آنها علم داده و داده کاوی ابداع شدند</vt:lpstr>
      <vt:lpstr>ادامه چالشها</vt:lpstr>
      <vt:lpstr>ادامه چالشها</vt:lpstr>
      <vt:lpstr>ادامه چالشها</vt:lpstr>
      <vt:lpstr>ادامه چالشها</vt:lpstr>
      <vt:lpstr> تاریخچه داده کاوی</vt:lpstr>
      <vt:lpstr> تاریخچه علم داده</vt:lpstr>
      <vt:lpstr>PowerPoint Presentation</vt:lpstr>
      <vt:lpstr>PowerPoint Presentation</vt:lpstr>
      <vt:lpstr>کشف الگو(Pattern discovery)</vt:lpstr>
      <vt:lpstr>پیشگویی(Prediction)</vt:lpstr>
      <vt:lpstr>اتوماسیون (خودکارسازی روندها) (Automation)</vt:lpstr>
      <vt:lpstr>داده های در مقیاس بزرگ(Large-scale data)</vt:lpstr>
      <vt:lpstr>میان رشته ای(Multidisciplinary)</vt:lpstr>
      <vt:lpstr>رویکردهای اکتشافی(Exploratory)</vt:lpstr>
      <vt:lpstr>غیربدیهی بودن (Non-trivial)</vt:lpstr>
      <vt:lpstr>مقیاس پذیری(Scalability)</vt:lpstr>
      <vt:lpstr>داده محور(Data-driven )</vt:lpstr>
      <vt:lpstr>تعامل (Interactivity)</vt:lpstr>
      <vt:lpstr>علم داده</vt:lpstr>
      <vt:lpstr>PowerPoint Presentation</vt:lpstr>
      <vt:lpstr>PowerPoint Presentation</vt:lpstr>
      <vt:lpstr>PowerPoint Presentation</vt:lpstr>
      <vt:lpstr>پس پردازش postprocessing</vt:lpstr>
      <vt:lpstr>چهار وظیفه اصلی علم داده</vt:lpstr>
      <vt:lpstr>وظایف اصلی علم داده</vt:lpstr>
      <vt:lpstr>1- مدل های پیشگو</vt:lpstr>
      <vt:lpstr>2- تحلیل پیوند (Association)</vt:lpstr>
      <vt:lpstr>ارائه مثال</vt:lpstr>
      <vt:lpstr>ادامه مثال</vt:lpstr>
      <vt:lpstr>3- تحلیل خوشه ای</vt:lpstr>
      <vt:lpstr>مثال خوشه بندی اسناد  (متن کاوی یا text mining )</vt:lpstr>
      <vt:lpstr>ادامه مثال</vt:lpstr>
      <vt:lpstr>4- تشخیص ناهنجاری</vt:lpstr>
      <vt:lpstr>مثال کشف تقلب</vt:lpstr>
      <vt:lpstr>داده ها</vt:lpstr>
      <vt:lpstr>کیفیت داده ها</vt:lpstr>
      <vt:lpstr>پیش پردازش برای مناسب تر کردن داده ها برای علم داده</vt:lpstr>
      <vt:lpstr>تحلیل داده ها از نظر روابط آن</vt:lpstr>
      <vt:lpstr>مثال برای نشان دادن اهمیت دانستن داده ها و در نظر روابط قبل از انجام تحلیل</vt:lpstr>
      <vt:lpstr>ادامه مثال</vt:lpstr>
      <vt:lpstr>ادامه مثال</vt:lpstr>
      <vt:lpstr>PowerPoint Presentation</vt:lpstr>
      <vt:lpstr>PowerPoint Presentation</vt:lpstr>
      <vt:lpstr>مروری بر مفاهیم اولیه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مروری بر مفاهیم اولیه</vt:lpstr>
      <vt:lpstr>مثال اطلاعات دانشجویان</vt:lpstr>
      <vt:lpstr>PowerPoint Presentation</vt:lpstr>
      <vt:lpstr>PowerPoint Presentation</vt:lpstr>
      <vt:lpstr>PowerPoint Presentation</vt:lpstr>
      <vt:lpstr>PowerPoint Presentation</vt:lpstr>
      <vt:lpstr>PowerPoint Presentation</vt:lpstr>
      <vt:lpstr>PowerPoint Presentation</vt:lpstr>
      <vt:lpstr>تعیین نوع صفت بر اساس مقداری که می تواند قبول کند</vt:lpstr>
      <vt:lpstr>ویژگی‌های کلی مجموعه‌های داده</vt:lpstr>
      <vt:lpstr>انواع مجموعه داده ها</vt:lpstr>
      <vt:lpstr>داده‌های رکورد</vt:lpstr>
      <vt:lpstr>PowerPoint Presentation</vt:lpstr>
      <vt:lpstr>PowerPoint Presentation</vt:lpstr>
      <vt:lpstr>PowerPoint Presentation</vt:lpstr>
      <vt:lpstr>داده های مبتنی بر نمودار</vt:lpstr>
      <vt:lpstr>داده ها با روابط بین اشیاء</vt:lpstr>
      <vt:lpstr>PowerPoint Presentation</vt:lpstr>
      <vt:lpstr>داده ها با اشیایی که نمودار هستند</vt:lpstr>
      <vt:lpstr>ترکیب شیمیایی بنزن</vt:lpstr>
      <vt:lpstr>داده های مرتب شده</vt:lpstr>
      <vt:lpstr>داده های مرتب شده</vt:lpstr>
      <vt:lpstr>PowerPoint Presentation</vt:lpstr>
      <vt:lpstr>کیفیت داده</vt:lpstr>
      <vt:lpstr>PowerPoint Presentation</vt:lpstr>
      <vt:lpstr>نویز و خطاهای ساختگی </vt:lpstr>
      <vt:lpstr>PowerPoint Presentation</vt:lpstr>
      <vt:lpstr>PowerPoint Presentation</vt:lpstr>
      <vt:lpstr>دقت (Precision)، اریبی (Bias) و درستی (Accuracy)</vt:lpstr>
      <vt:lpstr>PowerPoint Presentation</vt:lpstr>
      <vt:lpstr>الگوریتم های یادگیری در علم داده</vt:lpstr>
      <vt:lpstr>PowerPoint Presentation</vt:lpstr>
      <vt:lpstr>PowerPoint Presentation</vt:lpstr>
      <vt:lpstr>PowerPoint Presentation</vt:lpstr>
      <vt:lpstr>PowerPoint Presentation</vt:lpstr>
      <vt:lpstr>PowerPoint Presentation</vt:lpstr>
      <vt:lpstr>PowerPoint Presentation</vt:lpstr>
      <vt:lpstr>دانش در مورد داده ها</vt:lpstr>
      <vt:lpstr>پیش پردازش داده ها</vt:lpstr>
      <vt:lpstr>PowerPoint Presentation</vt:lpstr>
      <vt:lpstr>PowerPoint Presentation</vt:lpstr>
      <vt:lpstr>PowerPoint Presentation</vt:lpstr>
      <vt:lpstr>سنجش شباهت و عدم تشابه </vt:lpstr>
      <vt:lpstr>PowerPoint Presentation</vt:lpstr>
      <vt:lpstr>PowerPoint Presentation</vt:lpstr>
      <vt:lpstr>شباهت و عدم تشابه بین صفات ساده</vt:lpstr>
      <vt:lpstr>PowerPoint Presentation</vt:lpstr>
      <vt:lpstr>PowerPoint Presentation</vt:lpstr>
      <vt:lpstr>Dissimilarities between Data Objects</vt:lpstr>
      <vt:lpstr>PowerPoint Presentation</vt:lpstr>
      <vt:lpstr>PowerPoint Presentation</vt:lpstr>
      <vt:lpstr>Similarity Measures for Binary Data</vt:lpstr>
      <vt:lpstr>PowerPoint Presentation</vt:lpstr>
      <vt:lpstr>Cosine Similarity</vt:lpstr>
      <vt:lpstr>PowerPoint Presentation</vt:lpstr>
      <vt:lpstr>روش های دیگر</vt:lpstr>
      <vt:lpstr>چارچوب کلی برای یادگیری در علم داده</vt:lpstr>
      <vt:lpstr>PowerPoint Presentation</vt:lpstr>
      <vt:lpstr>چگونگی ارزیابی یک مدل یا یک الگوریتم یادگیری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معرفی مفاهیم اساسی مدل بندی </vt:lpstr>
      <vt:lpstr>بیش برازش Model Overfitting</vt:lpstr>
      <vt:lpstr>PowerPoint Presentation</vt:lpstr>
      <vt:lpstr>روشهای اجتناب از بیش برازش</vt:lpstr>
      <vt:lpstr>Model Selection</vt:lpstr>
      <vt:lpstr>Model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vt:lpstr>
      <vt:lpstr>اهمیت مدل های طبقه بندی در داده کاوی </vt:lpstr>
      <vt:lpstr>PowerPoint Presentation</vt:lpstr>
      <vt:lpstr>طبقه بندی درخت تصمیم</vt:lpstr>
      <vt:lpstr>مثال تشخیص پستانداران از غیر پستانداران</vt:lpstr>
      <vt:lpstr>ادامه مثال تشخیص پستانداران از غیر پستانداران </vt:lpstr>
      <vt:lpstr>PowerPoint Presentation</vt:lpstr>
      <vt:lpstr>PowerPoint Presentation</vt:lpstr>
      <vt:lpstr>پیاده سازی الگوریتم Hunt برای درخت تصمیم</vt:lpstr>
      <vt:lpstr>PowerPoint Presentation</vt:lpstr>
      <vt:lpstr>PowerPoint Presentation</vt:lpstr>
      <vt:lpstr>Binary Attributes</vt:lpstr>
      <vt:lpstr>Nominal Attributes</vt:lpstr>
      <vt:lpstr>Ordinal Attributes</vt:lpstr>
      <vt:lpstr>Continuous Attributes</vt:lpstr>
      <vt:lpstr>تعیین گره والد و گره فرزند</vt:lpstr>
      <vt:lpstr>محاسبه ناخالصی برای یک گره</vt:lpstr>
      <vt:lpstr>مثال</vt:lpstr>
      <vt:lpstr>محاسبه میزان ناخالصی یک گره والد با فرزندش</vt:lpstr>
      <vt:lpstr>مثال وام بانکی</vt:lpstr>
      <vt:lpstr>ادامه مثال وام بانکی</vt:lpstr>
      <vt:lpstr>ادامه مثال وام بانکی</vt:lpstr>
      <vt:lpstr>PowerPoint Presentation</vt:lpstr>
      <vt:lpstr>تحلیل پیوند association analysis</vt:lpstr>
      <vt:lpstr>Binary Representation</vt:lpstr>
      <vt:lpstr>Itemset and Support Count</vt:lpstr>
      <vt:lpstr>PowerPoint Presentation</vt:lpstr>
      <vt:lpstr>PowerPoint Presentation</vt:lpstr>
      <vt:lpstr>PowerPoint Presentation</vt:lpstr>
      <vt:lpstr>Association Rule Mining Problem</vt:lpstr>
      <vt:lpstr>مثال</vt:lpstr>
      <vt:lpstr>استفاده از قضایا</vt:lpstr>
      <vt:lpstr>استفاده از قضایا</vt:lpstr>
      <vt:lpstr>PowerPoint Presentation</vt:lpstr>
      <vt:lpstr> تحلیل خوشه  Cluster Analysis: unsupervised classification</vt:lpstr>
      <vt:lpstr>کاربردهای تحلیل خوشه ای در مسائل عملی</vt:lpstr>
      <vt:lpstr>کاربردهای تحلیل خوشه ای در مسائل عملی</vt:lpstr>
      <vt:lpstr>نکته مهم</vt:lpstr>
      <vt:lpstr>PowerPoint Presentation</vt:lpstr>
      <vt:lpstr>انواع خوشه بندی</vt:lpstr>
      <vt:lpstr>انواع خوشه (برای داده های 2 بعدی)</vt:lpstr>
      <vt:lpstr>PowerPoint Presentation</vt:lpstr>
      <vt:lpstr>PowerPoint Presentation</vt:lpstr>
      <vt:lpstr>PowerPoint Presentation</vt:lpstr>
      <vt:lpstr>PowerPoint Presentation</vt:lpstr>
      <vt:lpstr>الگوریتم های معرف خوشه بندی</vt:lpstr>
      <vt:lpstr>K-means</vt:lpstr>
      <vt:lpstr>PowerPoint Presentation</vt:lpstr>
      <vt:lpstr>K-means++ الگوریتم</vt:lpstr>
      <vt:lpstr>Bisecting K-meansالگوریتم</vt:lpstr>
      <vt:lpstr>تشخیص ناهنجاری Anomaly Detection</vt:lpstr>
      <vt:lpstr>مثال‌های از کاربرد تشخیص ناهنجاری‌</vt:lpstr>
      <vt:lpstr>مثال‌های از کاربرد تشخیص ناهنجاری‌</vt:lpstr>
      <vt:lpstr>مثال‌های از کاربرد تشخیص ناهنجاری‌</vt:lpstr>
      <vt:lpstr>تعریف ناهنجاری</vt:lpstr>
      <vt:lpstr>PowerPoint Presentation</vt:lpstr>
      <vt:lpstr>ماهیت داده ها</vt:lpstr>
      <vt:lpstr>PowerPoint Presentation</vt:lpstr>
      <vt:lpstr>PowerPoint Presentation</vt:lpstr>
      <vt:lpstr>PowerPoint Presentation</vt:lpstr>
      <vt:lpstr>روش های تشخیص ناهنجاری</vt:lpstr>
      <vt:lpstr>شش نوع رویکرد تشخیص ناهنجاری</vt:lpstr>
      <vt:lpstr>Statistical Approaches</vt:lpstr>
      <vt:lpstr>Parametric Approach: Mahalanobis distance</vt:lpstr>
      <vt:lpstr>NonParametric Approach:</vt:lpstr>
      <vt:lpstr>Modeling Normal and Anomalous Classes</vt:lpstr>
      <vt:lpstr>Modeling Normal and Anomalous Classes</vt:lpstr>
      <vt:lpstr>Proximity-based Approaches</vt:lpstr>
      <vt:lpstr>Distance-based Anomaly Score</vt:lpstr>
      <vt:lpstr>Density-based Anomaly Score</vt:lpstr>
      <vt:lpstr>Clustering-based Approaches</vt:lpstr>
      <vt:lpstr>Reconstruction-based Approaches</vt:lpstr>
      <vt:lpstr>PowerPoint Presentation</vt:lpstr>
      <vt:lpstr>One-class classification approaches</vt:lpstr>
      <vt:lpstr>Information Theoretic Approaches</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داده کاوی  Data Mining</dc:title>
  <dc:creator>Leno</dc:creator>
  <cp:lastModifiedBy>Leno</cp:lastModifiedBy>
  <cp:revision>232</cp:revision>
  <dcterms:created xsi:type="dcterms:W3CDTF">2023-08-21T03:50:50Z</dcterms:created>
  <dcterms:modified xsi:type="dcterms:W3CDTF">2024-08-08T07:34:00Z</dcterms:modified>
</cp:coreProperties>
</file>